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7"/>
  </p:notesMasterIdLst>
  <p:sldIdLst>
    <p:sldId id="256" r:id="rId2"/>
    <p:sldId id="315" r:id="rId3"/>
    <p:sldId id="316" r:id="rId4"/>
    <p:sldId id="318" r:id="rId5"/>
    <p:sldId id="262" r:id="rId6"/>
    <p:sldId id="267" r:id="rId7"/>
    <p:sldId id="327" r:id="rId8"/>
    <p:sldId id="313" r:id="rId9"/>
    <p:sldId id="320" r:id="rId10"/>
    <p:sldId id="322" r:id="rId11"/>
    <p:sldId id="323" r:id="rId12"/>
    <p:sldId id="321" r:id="rId13"/>
    <p:sldId id="324" r:id="rId14"/>
    <p:sldId id="326" r:id="rId15"/>
    <p:sldId id="328" r:id="rId16"/>
    <p:sldId id="330" r:id="rId17"/>
    <p:sldId id="329" r:id="rId18"/>
    <p:sldId id="317" r:id="rId19"/>
    <p:sldId id="331" r:id="rId20"/>
    <p:sldId id="332" r:id="rId21"/>
    <p:sldId id="333" r:id="rId22"/>
    <p:sldId id="278" r:id="rId23"/>
    <p:sldId id="334" r:id="rId24"/>
    <p:sldId id="335" r:id="rId25"/>
    <p:sldId id="336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33C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205" autoAdjust="0"/>
    <p:restoredTop sz="93252" autoAdjust="0"/>
  </p:normalViewPr>
  <p:slideViewPr>
    <p:cSldViewPr>
      <p:cViewPr>
        <p:scale>
          <a:sx n="100" d="100"/>
          <a:sy n="100" d="100"/>
        </p:scale>
        <p:origin x="-276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62AB33F-5F73-4C1E-ABF5-F56BF644FA81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ECDB9ED-A7D5-4D83-9642-0E4ADF12DD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685800" y="3197225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7483B-D82C-4940-B28B-6C15EFF1D4E0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C798A-730C-4A21-8341-4446E5F4C3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C3ED7-683E-4EF2-A167-604279A89EA6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40F5A-389C-4D29-A5E0-4598622A8B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50B3E8-7059-4E53-8884-CA52795DEFDF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6BA36-A37D-4DBB-9724-6C2A942EC0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9231C-AF6E-4FA9-92B4-8E7D02EEB1E6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D34AA-8790-4654-8D7A-68DE547CFF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685800" y="3143250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BCF6EE-C153-4E11-A24F-816196160E5A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08475-CD30-4061-9A40-FA85858363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1DA3D-3A65-4FB4-A292-F7E54D4F46EB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5DEF0-E812-4E63-A8B0-B6D9743F7B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41C1B-D78E-4C8F-8152-49DA85181D57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FCA9A-C360-4547-A7D9-2FAD181280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DC252-2971-4E1E-87E6-929074CBC82A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AAF2C-DD79-47A8-891E-F9A71B0B4B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6229E-4762-4A32-A1C4-E143A65140BC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46E6A-0F22-494D-9AAE-B19B0BD974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2786063" y="1054100"/>
            <a:ext cx="5903912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91407-BB82-4EC5-AC0C-FDD376A93EAA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58EE2-39BA-4FDF-B723-C73F26D0FC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6AFE61-ECA5-485A-8EF2-D0DEA78DADF8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32056-F740-4ACB-8B5E-ECD5582D40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613"/>
            <a:ext cx="9144000" cy="1793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C8DBBB77-E20F-4109-B9C9-18AFE705ACA0}" type="datetimeFigureOut">
              <a:rPr lang="zh-CN" altLang="en-US"/>
              <a:pPr>
                <a:defRPr/>
              </a:pPr>
              <a:t>2011-10-8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33D0BC5B-FAEC-4D88-8A16-C786CA8301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微软雅黑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微软雅黑" pitchFamily="34" charset="-122"/>
          <a:cs typeface="微软雅黑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微软雅黑" pitchFamily="34" charset="-122"/>
          <a:cs typeface="微软雅黑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微软雅黑" pitchFamily="34" charset="-122"/>
          <a:cs typeface="微软雅黑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微软雅黑" pitchFamily="34" charset="-122"/>
          <a:cs typeface="微软雅黑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ß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Þ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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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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andapay.com/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://www.wandawang.com/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hyperlink" Target="http://www.wandaton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://www.chinawutong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1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710887.h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aike.baidu.com/view/10708.htm" TargetMode="External"/><Relationship Id="rId4" Type="http://schemas.openxmlformats.org/officeDocument/2006/relationships/hyperlink" Target="http://baike.baidu.com/view/1241829.ht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jpe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56wl.net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71625" y="1428750"/>
            <a:ext cx="7572375" cy="728663"/>
          </a:xfrm>
          <a:effectLst>
            <a:outerShdw dist="12700" dir="5400000" algn="ctr" rotWithShape="0">
              <a:schemeClr val="bg1"/>
            </a:outerShdw>
          </a:effec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zh-CN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</a:rPr>
              <a:t>156</a:t>
            </a:r>
            <a:r>
              <a:rPr lang="zh-CN" altLang="en-US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</a:rPr>
              <a:t>物流网</a:t>
            </a:r>
            <a:r>
              <a:rPr lang="en-US" altLang="zh-CN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</a:rPr>
              <a:t> </a:t>
            </a:r>
            <a:r>
              <a:rPr lang="en-US" altLang="zh-CN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</a:rPr>
              <a:t>www.156wl.net</a:t>
            </a:r>
            <a:endParaRPr lang="zh-CN" altLang="en-US" sz="2000" b="1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3986213" y="2714625"/>
            <a:ext cx="515778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bg1"/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中国领先的第三方物流网络平台</a:t>
            </a:r>
            <a:endParaRPr lang="en-US" altLang="zh-CN" sz="2400" b="1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355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3555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8913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468313" y="1268413"/>
            <a:ext cx="5183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三</a:t>
            </a:r>
            <a:r>
              <a:rPr lang="en-US" altLang="zh-CN"/>
              <a:t>.  wangdawuliu.com   </a:t>
            </a:r>
            <a:r>
              <a:rPr lang="zh-CN" altLang="en-US"/>
              <a:t>网达科技方案</a:t>
            </a:r>
          </a:p>
        </p:txBody>
      </p:sp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395288" y="908050"/>
            <a:ext cx="4968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物流通讯</a:t>
            </a:r>
            <a:r>
              <a:rPr lang="zh-CN" altLang="en-US"/>
              <a:t> －－物流手机现状分析</a:t>
            </a:r>
          </a:p>
        </p:txBody>
      </p:sp>
      <p:pic>
        <p:nvPicPr>
          <p:cNvPr id="23558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5375" y="1916113"/>
            <a:ext cx="202882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188" y="2924175"/>
            <a:ext cx="23812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08400" y="2924175"/>
            <a:ext cx="24288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1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59563" y="2924175"/>
            <a:ext cx="234315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2" name="Line 14"/>
          <p:cNvSpPr>
            <a:spLocks noChangeShapeType="1"/>
          </p:cNvSpPr>
          <p:nvPr/>
        </p:nvSpPr>
        <p:spPr bwMode="auto">
          <a:xfrm>
            <a:off x="1619250" y="2636838"/>
            <a:ext cx="6337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3" name="Line 15"/>
          <p:cNvSpPr>
            <a:spLocks noChangeShapeType="1"/>
          </p:cNvSpPr>
          <p:nvPr/>
        </p:nvSpPr>
        <p:spPr bwMode="auto">
          <a:xfrm>
            <a:off x="4716463" y="249237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4" name="Line 16"/>
          <p:cNvSpPr>
            <a:spLocks noChangeShapeType="1"/>
          </p:cNvSpPr>
          <p:nvPr/>
        </p:nvSpPr>
        <p:spPr bwMode="auto">
          <a:xfrm>
            <a:off x="1619250" y="26368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5" name="Line 17"/>
          <p:cNvSpPr>
            <a:spLocks noChangeShapeType="1"/>
          </p:cNvSpPr>
          <p:nvPr/>
        </p:nvSpPr>
        <p:spPr bwMode="auto">
          <a:xfrm>
            <a:off x="7956550" y="2636838"/>
            <a:ext cx="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6" name="Text Box 18"/>
          <p:cNvSpPr txBox="1">
            <a:spLocks noChangeArrowheads="1"/>
          </p:cNvSpPr>
          <p:nvPr/>
        </p:nvSpPr>
        <p:spPr bwMode="auto">
          <a:xfrm>
            <a:off x="611188" y="3789363"/>
            <a:ext cx="85328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hlinkClick r:id="rId7"/>
              </a:rPr>
              <a:t>www.wandawang.com</a:t>
            </a:r>
            <a:r>
              <a:rPr lang="en-US" altLang="zh-CN"/>
              <a:t>              </a:t>
            </a:r>
            <a:r>
              <a:rPr lang="en-US" altLang="zh-CN">
                <a:hlinkClick r:id="rId8"/>
              </a:rPr>
              <a:t>www.wandapay.com</a:t>
            </a:r>
            <a:r>
              <a:rPr lang="en-US" altLang="zh-CN"/>
              <a:t>              </a:t>
            </a:r>
            <a:r>
              <a:rPr lang="en-US" altLang="zh-CN">
                <a:hlinkClick r:id="rId9"/>
              </a:rPr>
              <a:t>www.wandatone.com</a:t>
            </a:r>
            <a:r>
              <a:rPr lang="en-US" altLang="zh-CN"/>
              <a:t> </a:t>
            </a:r>
          </a:p>
        </p:txBody>
      </p:sp>
      <p:pic>
        <p:nvPicPr>
          <p:cNvPr id="23567" name="Picture 2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767513" y="4941888"/>
            <a:ext cx="2376487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2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419475" y="5013325"/>
            <a:ext cx="31051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9" name="Picture 2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68313" y="4783138"/>
            <a:ext cx="2303462" cy="136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0" name="AutoShape 26"/>
          <p:cNvSpPr>
            <a:spLocks noChangeArrowheads="1"/>
          </p:cNvSpPr>
          <p:nvPr/>
        </p:nvSpPr>
        <p:spPr bwMode="auto">
          <a:xfrm>
            <a:off x="1619250" y="4076700"/>
            <a:ext cx="288925" cy="720725"/>
          </a:xfrm>
          <a:prstGeom prst="downArrow">
            <a:avLst>
              <a:gd name="adj1" fmla="val 50000"/>
              <a:gd name="adj2" fmla="val 623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71" name="AutoShape 27"/>
          <p:cNvSpPr>
            <a:spLocks noChangeArrowheads="1"/>
          </p:cNvSpPr>
          <p:nvPr/>
        </p:nvSpPr>
        <p:spPr bwMode="auto">
          <a:xfrm>
            <a:off x="4932363" y="4149725"/>
            <a:ext cx="288925" cy="720725"/>
          </a:xfrm>
          <a:prstGeom prst="downArrow">
            <a:avLst>
              <a:gd name="adj1" fmla="val 50000"/>
              <a:gd name="adj2" fmla="val 623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72" name="AutoShape 28"/>
          <p:cNvSpPr>
            <a:spLocks noChangeArrowheads="1"/>
          </p:cNvSpPr>
          <p:nvPr/>
        </p:nvSpPr>
        <p:spPr bwMode="auto">
          <a:xfrm>
            <a:off x="8027988" y="4149725"/>
            <a:ext cx="288925" cy="720725"/>
          </a:xfrm>
          <a:prstGeom prst="downArrow">
            <a:avLst>
              <a:gd name="adj1" fmla="val 50000"/>
              <a:gd name="adj2" fmla="val 623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73" name="Text Box 29"/>
          <p:cNvSpPr txBox="1">
            <a:spLocks noChangeArrowheads="1"/>
          </p:cNvSpPr>
          <p:nvPr/>
        </p:nvSpPr>
        <p:spPr bwMode="auto">
          <a:xfrm>
            <a:off x="395288" y="6491288"/>
            <a:ext cx="87487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             网站后台                            第三方支付平台                  车载物流终端</a:t>
            </a:r>
            <a:r>
              <a:rPr lang="zh-CN" altLang="en-US" sz="800"/>
              <a:t>（</a:t>
            </a:r>
            <a:r>
              <a:rPr lang="en-US" altLang="zh-CN" sz="800"/>
              <a:t>4.8</a:t>
            </a:r>
            <a:r>
              <a:rPr lang="zh-CN" altLang="en-US" sz="800"/>
              <a:t>寸平板电脑）</a:t>
            </a:r>
          </a:p>
        </p:txBody>
      </p:sp>
      <p:sp>
        <p:nvSpPr>
          <p:cNvPr id="23574" name="AutoShape 30"/>
          <p:cNvSpPr>
            <a:spLocks noChangeArrowheads="1"/>
          </p:cNvSpPr>
          <p:nvPr/>
        </p:nvSpPr>
        <p:spPr bwMode="auto">
          <a:xfrm>
            <a:off x="1692275" y="6092825"/>
            <a:ext cx="215900" cy="288925"/>
          </a:xfrm>
          <a:prstGeom prst="downArrow">
            <a:avLst>
              <a:gd name="adj1" fmla="val 50000"/>
              <a:gd name="adj2" fmla="val 3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23575" name="AutoShape 31"/>
          <p:cNvSpPr>
            <a:spLocks noChangeArrowheads="1"/>
          </p:cNvSpPr>
          <p:nvPr/>
        </p:nvSpPr>
        <p:spPr bwMode="auto">
          <a:xfrm>
            <a:off x="4932363" y="5949950"/>
            <a:ext cx="215900" cy="574675"/>
          </a:xfrm>
          <a:prstGeom prst="down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23576" name="AutoShape 32"/>
          <p:cNvSpPr>
            <a:spLocks noChangeArrowheads="1"/>
          </p:cNvSpPr>
          <p:nvPr/>
        </p:nvSpPr>
        <p:spPr bwMode="auto">
          <a:xfrm>
            <a:off x="7956550" y="6092825"/>
            <a:ext cx="215900" cy="288925"/>
          </a:xfrm>
          <a:prstGeom prst="downArrow">
            <a:avLst>
              <a:gd name="adj1" fmla="val 50000"/>
              <a:gd name="adj2" fmla="val 33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23577" name="Text Box 33"/>
          <p:cNvSpPr txBox="1">
            <a:spLocks noChangeArrowheads="1"/>
          </p:cNvSpPr>
          <p:nvPr/>
        </p:nvSpPr>
        <p:spPr bwMode="auto">
          <a:xfrm>
            <a:off x="900113" y="1773238"/>
            <a:ext cx="2016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1.</a:t>
            </a:r>
            <a:r>
              <a:rPr lang="zh-CN" altLang="en-US"/>
              <a:t>网达结构：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457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4579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 Box 5"/>
          <p:cNvSpPr txBox="1">
            <a:spLocks noChangeArrowheads="1"/>
          </p:cNvSpPr>
          <p:nvPr/>
        </p:nvSpPr>
        <p:spPr bwMode="auto">
          <a:xfrm>
            <a:off x="395288" y="908050"/>
            <a:ext cx="4968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物流通讯</a:t>
            </a:r>
            <a:r>
              <a:rPr lang="zh-CN" altLang="en-US"/>
              <a:t> －－物流手机现状分析</a:t>
            </a:r>
          </a:p>
        </p:txBody>
      </p:sp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468313" y="1341438"/>
            <a:ext cx="51831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三</a:t>
            </a:r>
            <a:r>
              <a:rPr lang="en-US" altLang="zh-CN"/>
              <a:t>.  wangdawuliu.com   </a:t>
            </a:r>
            <a:r>
              <a:rPr lang="zh-CN" altLang="en-US"/>
              <a:t>网达科技方案</a:t>
            </a:r>
          </a:p>
        </p:txBody>
      </p:sp>
      <p:sp>
        <p:nvSpPr>
          <p:cNvPr id="24582" name="Text Box 9"/>
          <p:cNvSpPr txBox="1">
            <a:spLocks noChangeArrowheads="1"/>
          </p:cNvSpPr>
          <p:nvPr/>
        </p:nvSpPr>
        <p:spPr bwMode="auto">
          <a:xfrm>
            <a:off x="971550" y="1773238"/>
            <a:ext cx="22320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2. </a:t>
            </a:r>
            <a:r>
              <a:rPr lang="zh-CN" altLang="en-US"/>
              <a:t>网达的优势</a:t>
            </a:r>
          </a:p>
        </p:txBody>
      </p:sp>
      <p:sp>
        <p:nvSpPr>
          <p:cNvPr id="24583" name="Text Box 11"/>
          <p:cNvSpPr txBox="1">
            <a:spLocks noChangeArrowheads="1"/>
          </p:cNvSpPr>
          <p:nvPr/>
        </p:nvSpPr>
        <p:spPr bwMode="auto">
          <a:xfrm>
            <a:off x="1116013" y="2276475"/>
            <a:ext cx="5184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/>
              <a:t>1) </a:t>
            </a:r>
            <a:r>
              <a:rPr lang="zh-CN" altLang="en-US" sz="1400" b="1"/>
              <a:t>号称国内首创的物流行业第三方支付平台。</a:t>
            </a:r>
          </a:p>
        </p:txBody>
      </p:sp>
      <p:pic>
        <p:nvPicPr>
          <p:cNvPr id="24584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4888" y="1052513"/>
            <a:ext cx="2808287" cy="349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5" name="Text Box 13"/>
          <p:cNvSpPr txBox="1">
            <a:spLocks noChangeArrowheads="1"/>
          </p:cNvSpPr>
          <p:nvPr/>
        </p:nvSpPr>
        <p:spPr bwMode="auto">
          <a:xfrm>
            <a:off x="971550" y="2636838"/>
            <a:ext cx="475138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/>
              <a:t>     该产品类似支付宝，货主发货时，先把款付给平台，同时发一个密码给收货方，到货后，收货方把密码告之司机，司机在其车载终端上输入密码，即可收款，完成由平台做提保交易的功能。该项目与工行合作，只有工行卡可用。</a:t>
            </a:r>
          </a:p>
        </p:txBody>
      </p:sp>
      <p:sp>
        <p:nvSpPr>
          <p:cNvPr id="24586" name="Text Box 15"/>
          <p:cNvSpPr txBox="1">
            <a:spLocks noChangeArrowheads="1"/>
          </p:cNvSpPr>
          <p:nvPr/>
        </p:nvSpPr>
        <p:spPr bwMode="auto">
          <a:xfrm>
            <a:off x="1116013" y="3284538"/>
            <a:ext cx="43211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/>
              <a:t>2</a:t>
            </a:r>
            <a:r>
              <a:rPr lang="zh-CN" altLang="en-US" sz="1400" b="1"/>
              <a:t>）车载物流终端</a:t>
            </a:r>
            <a:r>
              <a:rPr lang="zh-CN" altLang="en-US" sz="1000"/>
              <a:t>－－该产品实为一台带</a:t>
            </a:r>
            <a:r>
              <a:rPr lang="en-US" altLang="zh-CN" sz="1000"/>
              <a:t>GPS</a:t>
            </a:r>
            <a:r>
              <a:rPr lang="zh-CN" altLang="en-US" sz="1000"/>
              <a:t>功能的平板电脑。</a:t>
            </a:r>
          </a:p>
          <a:p>
            <a:pPr>
              <a:spcBef>
                <a:spcPct val="50000"/>
              </a:spcBef>
            </a:pPr>
            <a:endParaRPr lang="zh-CN" altLang="en-US" sz="1000" b="1"/>
          </a:p>
        </p:txBody>
      </p:sp>
      <p:pic>
        <p:nvPicPr>
          <p:cNvPr id="24587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3560763"/>
            <a:ext cx="3600450" cy="329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8" name="Picture 2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9338" y="5237163"/>
            <a:ext cx="3743325" cy="162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9" name="Picture 2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08400" y="3789363"/>
            <a:ext cx="2736850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0" name="AutoShape 16"/>
          <p:cNvSpPr>
            <a:spLocks noChangeArrowheads="1"/>
          </p:cNvSpPr>
          <p:nvPr/>
        </p:nvSpPr>
        <p:spPr bwMode="auto">
          <a:xfrm>
            <a:off x="6804025" y="4797425"/>
            <a:ext cx="1727200" cy="647700"/>
          </a:xfrm>
          <a:prstGeom prst="wedgeRoundRectCallout">
            <a:avLst>
              <a:gd name="adj1" fmla="val -75185"/>
              <a:gd name="adj2" fmla="val -88727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平板电脑，失去电话通话功能。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560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5603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15913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179388" y="404813"/>
            <a:ext cx="3454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/>
              <a:t>物流通讯</a:t>
            </a:r>
            <a:r>
              <a:rPr lang="zh-CN" altLang="en-US"/>
              <a:t> －－物流手机现状分析</a:t>
            </a: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539750" y="1125538"/>
            <a:ext cx="4464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中国物通网</a:t>
            </a:r>
          </a:p>
        </p:txBody>
      </p:sp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188" y="836613"/>
            <a:ext cx="19145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2484438" y="1052513"/>
            <a:ext cx="2159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方案 </a:t>
            </a:r>
            <a:r>
              <a:rPr lang="zh-CN" altLang="en-US" sz="1000"/>
              <a:t>可用普通手，</a:t>
            </a:r>
            <a:r>
              <a:rPr lang="en-US" altLang="zh-CN" sz="1000"/>
              <a:t>WAP</a:t>
            </a:r>
            <a:r>
              <a:rPr lang="zh-CN" altLang="en-US" sz="1000"/>
              <a:t>可登陆</a:t>
            </a:r>
          </a:p>
        </p:txBody>
      </p:sp>
      <p:sp>
        <p:nvSpPr>
          <p:cNvPr id="25608" name="Rectangle 9"/>
          <p:cNvSpPr>
            <a:spLocks noChangeArrowheads="1"/>
          </p:cNvSpPr>
          <p:nvPr/>
        </p:nvSpPr>
        <p:spPr bwMode="auto">
          <a:xfrm>
            <a:off x="107950" y="1628775"/>
            <a:ext cx="5616575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/>
              <a:t>     </a:t>
            </a:r>
            <a:r>
              <a:rPr lang="zh-CN" altLang="en-US" sz="1000"/>
              <a:t>中国物通网 </a:t>
            </a:r>
            <a:r>
              <a:rPr lang="en-US" altLang="zh-CN" sz="1000">
                <a:hlinkClick r:id="rId4"/>
              </a:rPr>
              <a:t>www.chinawutong.com</a:t>
            </a:r>
            <a:r>
              <a:rPr lang="en-US" altLang="zh-CN" sz="1000"/>
              <a:t> </a:t>
            </a:r>
            <a:r>
              <a:rPr lang="zh-CN" altLang="en-US" sz="1000"/>
              <a:t>是目前国内最大最专业的物流行业网站，网站把物流公司、运输车辆、海运、空运、快递、搬家与发货企业共同汇集于一个信息平台，七者间网上互动，直接交流，实现了互相合作、相互竞争；网络互补等优势，共同形成了全方位、立体式的信息流，实现了物流信息网络化、全球化；同时网站采用了最先进的“网点”“线路”设计理念，大大提高了用户获取信息的效率。中国物通网被国内众多物流专家誉为“物流信息航母”“最大最专业的物流信息平台”，中国物通网目前是国内物流信息最全面、社会需求面最广、实用性最强的物流行业门户网站 </a:t>
            </a:r>
          </a:p>
        </p:txBody>
      </p:sp>
      <p:pic>
        <p:nvPicPr>
          <p:cNvPr id="2560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3141663"/>
            <a:ext cx="8027987" cy="312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72225" y="260350"/>
            <a:ext cx="19526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1" name="Text Box 12"/>
          <p:cNvSpPr txBox="1">
            <a:spLocks noChangeArrowheads="1"/>
          </p:cNvSpPr>
          <p:nvPr/>
        </p:nvSpPr>
        <p:spPr bwMode="auto">
          <a:xfrm>
            <a:off x="107950" y="1052513"/>
            <a:ext cx="5381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四</a:t>
            </a:r>
            <a:r>
              <a:rPr lang="en-US" altLang="zh-CN"/>
              <a:t>.</a:t>
            </a:r>
          </a:p>
        </p:txBody>
      </p:sp>
      <p:sp>
        <p:nvSpPr>
          <p:cNvPr id="25612" name="AutoShape 14"/>
          <p:cNvSpPr>
            <a:spLocks noChangeArrowheads="1"/>
          </p:cNvSpPr>
          <p:nvPr/>
        </p:nvSpPr>
        <p:spPr bwMode="auto">
          <a:xfrm>
            <a:off x="4643438" y="765175"/>
            <a:ext cx="1657350" cy="863600"/>
          </a:xfrm>
          <a:prstGeom prst="wedgeRoundRectCallout">
            <a:avLst>
              <a:gd name="adj1" fmla="val 60824"/>
              <a:gd name="adj2" fmla="val 11746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1200">
                <a:solidFill>
                  <a:schemeClr val="bg1"/>
                </a:solidFill>
              </a:rPr>
              <a:t>WAP</a:t>
            </a:r>
            <a:r>
              <a:rPr lang="zh-CN" altLang="en-US" sz="1200">
                <a:solidFill>
                  <a:schemeClr val="bg1"/>
                </a:solidFill>
              </a:rPr>
              <a:t>版是简单，但速度慢，页面显示对不齐，可用性太差！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662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6627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6"/>
          <p:cNvSpPr>
            <a:spLocks noChangeArrowheads="1"/>
          </p:cNvSpPr>
          <p:nvPr/>
        </p:nvSpPr>
        <p:spPr bwMode="auto">
          <a:xfrm>
            <a:off x="468313" y="404813"/>
            <a:ext cx="3454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物流通讯</a:t>
            </a:r>
            <a:r>
              <a:rPr lang="zh-CN" altLang="en-US"/>
              <a:t> －－物流手机现状分析</a:t>
            </a:r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539750" y="908050"/>
            <a:ext cx="431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五</a:t>
            </a:r>
            <a:r>
              <a:rPr lang="en-US" altLang="zh-CN"/>
              <a:t>.</a:t>
            </a:r>
            <a:endParaRPr lang="zh-CN" altLang="en-US"/>
          </a:p>
        </p:txBody>
      </p:sp>
      <p:pic>
        <p:nvPicPr>
          <p:cNvPr id="26630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765175"/>
            <a:ext cx="18573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Text Box 10"/>
          <p:cNvSpPr txBox="1">
            <a:spLocks noChangeArrowheads="1"/>
          </p:cNvSpPr>
          <p:nvPr/>
        </p:nvSpPr>
        <p:spPr bwMode="auto">
          <a:xfrm>
            <a:off x="2700338" y="981075"/>
            <a:ext cx="35274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 b="1"/>
              <a:t>方案：没有手机客户端</a:t>
            </a:r>
          </a:p>
        </p:txBody>
      </p:sp>
      <p:pic>
        <p:nvPicPr>
          <p:cNvPr id="2663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19250" y="1341438"/>
            <a:ext cx="73247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Rectangle 13"/>
          <p:cNvSpPr>
            <a:spLocks noChangeArrowheads="1"/>
          </p:cNvSpPr>
          <p:nvPr/>
        </p:nvSpPr>
        <p:spPr bwMode="auto">
          <a:xfrm>
            <a:off x="1835150" y="5084763"/>
            <a:ext cx="30083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b="1"/>
              <a:t>“信天游”货运手机即将推出 </a:t>
            </a:r>
          </a:p>
        </p:txBody>
      </p:sp>
      <p:sp>
        <p:nvSpPr>
          <p:cNvPr id="26634" name="AutoShape 14"/>
          <p:cNvSpPr>
            <a:spLocks noChangeArrowheads="1"/>
          </p:cNvSpPr>
          <p:nvPr/>
        </p:nvSpPr>
        <p:spPr bwMode="auto">
          <a:xfrm>
            <a:off x="5651500" y="5229225"/>
            <a:ext cx="1728788" cy="720725"/>
          </a:xfrm>
          <a:prstGeom prst="wedgeRoundRectCallout">
            <a:avLst>
              <a:gd name="adj1" fmla="val -107116"/>
              <a:gd name="adj2" fmla="val -3788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手机版还在做了，还没有一个象样的盈利模式！</a:t>
            </a:r>
            <a:endParaRPr lang="en-US" altLang="zh-CN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765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7651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395288" y="549275"/>
            <a:ext cx="48244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五大物流网，物流手机终端对比</a:t>
            </a:r>
          </a:p>
        </p:txBody>
      </p: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3573463"/>
            <a:ext cx="1981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2565400"/>
            <a:ext cx="150495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288" y="1341438"/>
            <a:ext cx="19145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5661025"/>
            <a:ext cx="18764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40650" y="1052513"/>
            <a:ext cx="579438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 Box 12"/>
          <p:cNvSpPr txBox="1">
            <a:spLocks noChangeArrowheads="1"/>
          </p:cNvSpPr>
          <p:nvPr/>
        </p:nvSpPr>
        <p:spPr bwMode="auto">
          <a:xfrm>
            <a:off x="2484438" y="1341438"/>
            <a:ext cx="46085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/>
              <a:t>功能：配货</a:t>
            </a:r>
            <a:r>
              <a:rPr lang="en-US" altLang="zh-CN" sz="1200"/>
              <a:t>+GPS,  </a:t>
            </a:r>
            <a:r>
              <a:rPr lang="zh-CN" altLang="en-US" sz="1200"/>
              <a:t>手机版</a:t>
            </a:r>
            <a:r>
              <a:rPr lang="en-US" altLang="zh-CN" sz="1200"/>
              <a:t>JAVA</a:t>
            </a:r>
            <a:r>
              <a:rPr lang="zh-CN" altLang="en-US" sz="1200"/>
              <a:t>，</a:t>
            </a:r>
            <a:r>
              <a:rPr lang="en-US" altLang="zh-CN" sz="1200"/>
              <a:t>S60</a:t>
            </a:r>
            <a:r>
              <a:rPr lang="zh-CN" altLang="en-US" sz="1200"/>
              <a:t>，</a:t>
            </a:r>
            <a:r>
              <a:rPr lang="en-US" altLang="zh-CN" sz="1200"/>
              <a:t>Andriod ,WM</a:t>
            </a:r>
            <a:r>
              <a:rPr lang="zh-CN" altLang="en-US" sz="1200"/>
              <a:t>，</a:t>
            </a:r>
          </a:p>
        </p:txBody>
      </p:sp>
      <p:sp>
        <p:nvSpPr>
          <p:cNvPr id="27659" name="Text Box 13"/>
          <p:cNvSpPr txBox="1">
            <a:spLocks noChangeArrowheads="1"/>
          </p:cNvSpPr>
          <p:nvPr/>
        </p:nvSpPr>
        <p:spPr bwMode="auto">
          <a:xfrm>
            <a:off x="2339975" y="1628775"/>
            <a:ext cx="41036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000"/>
              <a:t>配货通会员：</a:t>
            </a:r>
            <a:r>
              <a:rPr lang="en-US" altLang="zh-CN" sz="1000"/>
              <a:t>780</a:t>
            </a:r>
            <a:r>
              <a:rPr lang="zh-CN" altLang="en-US" sz="1000"/>
              <a:t>元</a:t>
            </a:r>
            <a:r>
              <a:rPr lang="en-US" altLang="zh-CN" sz="1000"/>
              <a:t>/</a:t>
            </a:r>
            <a:r>
              <a:rPr lang="zh-CN" altLang="en-US" sz="1000"/>
              <a:t>年，诚运通会员：</a:t>
            </a:r>
            <a:r>
              <a:rPr lang="en-US" altLang="zh-CN" sz="1000"/>
              <a:t>2880</a:t>
            </a:r>
            <a:r>
              <a:rPr lang="zh-CN" altLang="en-US" sz="1000"/>
              <a:t>元</a:t>
            </a:r>
            <a:r>
              <a:rPr lang="en-US" altLang="zh-CN" sz="1000"/>
              <a:t>/</a:t>
            </a:r>
            <a:r>
              <a:rPr lang="zh-CN" altLang="en-US" sz="1000"/>
              <a:t>年，定位通：</a:t>
            </a:r>
            <a:r>
              <a:rPr lang="en-US" altLang="zh-CN" sz="1000"/>
              <a:t>780</a:t>
            </a:r>
            <a:r>
              <a:rPr lang="zh-CN" altLang="en-US" sz="1000"/>
              <a:t>元</a:t>
            </a:r>
            <a:r>
              <a:rPr lang="en-US" altLang="zh-CN" sz="1000"/>
              <a:t>/</a:t>
            </a:r>
            <a:r>
              <a:rPr lang="zh-CN" altLang="en-US" sz="1000"/>
              <a:t>年</a:t>
            </a:r>
          </a:p>
        </p:txBody>
      </p:sp>
      <p:pic>
        <p:nvPicPr>
          <p:cNvPr id="27660" name="Picture 1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91275" y="2205038"/>
            <a:ext cx="530225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1" name="Text Box 16"/>
          <p:cNvSpPr txBox="1">
            <a:spLocks noChangeArrowheads="1"/>
          </p:cNvSpPr>
          <p:nvPr/>
        </p:nvSpPr>
        <p:spPr bwMode="auto">
          <a:xfrm>
            <a:off x="2268538" y="2565400"/>
            <a:ext cx="50403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/>
              <a:t>功能：配货</a:t>
            </a:r>
            <a:r>
              <a:rPr lang="en-US" altLang="zh-CN" sz="1200"/>
              <a:t>+GPS,   </a:t>
            </a:r>
            <a:r>
              <a:rPr lang="zh-CN" altLang="en-US" sz="1200"/>
              <a:t>手机版： </a:t>
            </a:r>
            <a:r>
              <a:rPr lang="en-US" altLang="zh-CN" sz="1200"/>
              <a:t>JAVA</a:t>
            </a:r>
            <a:r>
              <a:rPr lang="zh-CN" altLang="en-US" sz="1200"/>
              <a:t>，</a:t>
            </a:r>
            <a:r>
              <a:rPr lang="en-US" altLang="zh-CN" sz="1200"/>
              <a:t>WM</a:t>
            </a:r>
          </a:p>
        </p:txBody>
      </p:sp>
      <p:pic>
        <p:nvPicPr>
          <p:cNvPr id="27662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235825" y="2205038"/>
            <a:ext cx="471488" cy="96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3" name="Picture 1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956550" y="2133600"/>
            <a:ext cx="615950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4" name="Text Box 19"/>
          <p:cNvSpPr txBox="1">
            <a:spLocks noChangeArrowheads="1"/>
          </p:cNvSpPr>
          <p:nvPr/>
        </p:nvSpPr>
        <p:spPr bwMode="auto">
          <a:xfrm>
            <a:off x="2268538" y="2852738"/>
            <a:ext cx="39608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/>
              <a:t>平台有十多种软件下载，配货</a:t>
            </a:r>
            <a:r>
              <a:rPr lang="en-US" altLang="zh-CN" sz="1200"/>
              <a:t>1200</a:t>
            </a:r>
            <a:r>
              <a:rPr lang="zh-CN" altLang="en-US" sz="1200"/>
              <a:t>元</a:t>
            </a:r>
            <a:r>
              <a:rPr lang="en-US" altLang="zh-CN" sz="1200"/>
              <a:t>/</a:t>
            </a:r>
            <a:r>
              <a:rPr lang="zh-CN" altLang="en-US" sz="1200"/>
              <a:t>年</a:t>
            </a:r>
          </a:p>
        </p:txBody>
      </p:sp>
      <p:pic>
        <p:nvPicPr>
          <p:cNvPr id="27665" name="Picture 2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084888" y="3429000"/>
            <a:ext cx="2087562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6" name="Text Box 21"/>
          <p:cNvSpPr txBox="1">
            <a:spLocks noChangeArrowheads="1"/>
          </p:cNvSpPr>
          <p:nvPr/>
        </p:nvSpPr>
        <p:spPr bwMode="auto">
          <a:xfrm>
            <a:off x="2339975" y="3500438"/>
            <a:ext cx="3384550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/>
              <a:t>功能：配货</a:t>
            </a:r>
            <a:r>
              <a:rPr lang="en-US" altLang="zh-CN" sz="1200"/>
              <a:t>+GPS   </a:t>
            </a:r>
            <a:r>
              <a:rPr lang="zh-CN" altLang="en-US" sz="1200"/>
              <a:t>配</a:t>
            </a:r>
            <a:r>
              <a:rPr lang="en-US" altLang="zh-CN" sz="1200"/>
              <a:t>4-4.8</a:t>
            </a:r>
            <a:r>
              <a:rPr lang="zh-CN" altLang="en-US" sz="1200"/>
              <a:t>寸平板电脑。</a:t>
            </a:r>
          </a:p>
          <a:p>
            <a:pPr>
              <a:spcBef>
                <a:spcPct val="50000"/>
              </a:spcBef>
            </a:pPr>
            <a:r>
              <a:rPr lang="zh-CN" altLang="en-US" sz="1200"/>
              <a:t>资费：</a:t>
            </a:r>
            <a:r>
              <a:rPr lang="en-US" altLang="zh-CN" sz="1200"/>
              <a:t>1200</a:t>
            </a:r>
            <a:r>
              <a:rPr lang="zh-CN" altLang="en-US" sz="1200"/>
              <a:t>元</a:t>
            </a:r>
            <a:r>
              <a:rPr lang="en-US" altLang="zh-CN" sz="1200"/>
              <a:t>/</a:t>
            </a:r>
            <a:r>
              <a:rPr lang="zh-CN" altLang="en-US" sz="1200"/>
              <a:t>年，每月送</a:t>
            </a:r>
            <a:r>
              <a:rPr lang="en-US" altLang="zh-CN" sz="1200"/>
              <a:t>337</a:t>
            </a:r>
            <a:r>
              <a:rPr lang="zh-CN" altLang="en-US" sz="1200"/>
              <a:t>分钟电话，</a:t>
            </a:r>
            <a:r>
              <a:rPr lang="en-US" altLang="zh-CN" sz="1200"/>
              <a:t>200</a:t>
            </a:r>
            <a:r>
              <a:rPr lang="zh-CN" altLang="en-US" sz="1200"/>
              <a:t>分钟虚似通话。</a:t>
            </a:r>
          </a:p>
        </p:txBody>
      </p:sp>
      <p:pic>
        <p:nvPicPr>
          <p:cNvPr id="27667" name="Picture 2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596188" y="4581525"/>
            <a:ext cx="809625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8" name="Text Box 23"/>
          <p:cNvSpPr txBox="1">
            <a:spLocks noChangeArrowheads="1"/>
          </p:cNvSpPr>
          <p:nvPr/>
        </p:nvSpPr>
        <p:spPr bwMode="auto">
          <a:xfrm>
            <a:off x="2484438" y="4724400"/>
            <a:ext cx="4321175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/>
              <a:t>功能：配货 手机版：</a:t>
            </a:r>
            <a:r>
              <a:rPr lang="en-US" altLang="zh-CN" sz="1200"/>
              <a:t>WAP</a:t>
            </a:r>
            <a:r>
              <a:rPr lang="zh-CN" altLang="en-US" sz="1200"/>
              <a:t>版，能上网都支持，没客户端</a:t>
            </a:r>
            <a:r>
              <a:rPr lang="zh-CN" altLang="en-US"/>
              <a:t>。</a:t>
            </a:r>
          </a:p>
          <a:p>
            <a:pPr>
              <a:spcBef>
                <a:spcPct val="50000"/>
              </a:spcBef>
            </a:pPr>
            <a:r>
              <a:rPr lang="zh-CN" altLang="en-US" sz="1200"/>
              <a:t>资费：仅收“物信通”企业会员认证，无配货费</a:t>
            </a:r>
            <a:r>
              <a:rPr lang="zh-CN" altLang="en-US"/>
              <a:t>。</a:t>
            </a:r>
          </a:p>
        </p:txBody>
      </p:sp>
      <p:sp>
        <p:nvSpPr>
          <p:cNvPr id="27669" name="Rectangle 24"/>
          <p:cNvSpPr>
            <a:spLocks noChangeArrowheads="1"/>
          </p:cNvSpPr>
          <p:nvPr/>
        </p:nvSpPr>
        <p:spPr bwMode="auto">
          <a:xfrm>
            <a:off x="2419350" y="5761038"/>
            <a:ext cx="6545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zh-CN" altLang="en-US" sz="1200"/>
              <a:t>只有“通天下“客户端，手机方案只有“信天游”货运手机，但未推出 。</a:t>
            </a:r>
          </a:p>
          <a:p>
            <a:r>
              <a:rPr lang="zh-CN" altLang="en-US" sz="1200"/>
              <a:t>资费： 网站未有公告。</a:t>
            </a:r>
          </a:p>
        </p:txBody>
      </p:sp>
      <p:pic>
        <p:nvPicPr>
          <p:cNvPr id="27670" name="Picture 25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4652963"/>
            <a:ext cx="2428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867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8675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</p:spPr>
      </p:pic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395288" y="260350"/>
            <a:ext cx="34067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/>
              <a:t>五大物流网，物流手机终端对比</a:t>
            </a: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539750" y="1341438"/>
            <a:ext cx="77771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250825" y="908050"/>
            <a:ext cx="7416800" cy="62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综上以上物流手机及平板终端之功能均为：</a:t>
            </a:r>
          </a:p>
          <a:p>
            <a:pPr>
              <a:spcBef>
                <a:spcPct val="50000"/>
              </a:spcBef>
            </a:pPr>
            <a:r>
              <a:rPr lang="zh-CN" altLang="en-US" sz="1400" b="1"/>
              <a:t> 配货 </a:t>
            </a:r>
            <a:r>
              <a:rPr lang="en-US" altLang="zh-CN" sz="1400" b="1"/>
              <a:t>+ GPS</a:t>
            </a:r>
            <a:r>
              <a:rPr lang="zh-CN" altLang="en-US" sz="1400" b="1"/>
              <a:t>定位</a:t>
            </a:r>
            <a:r>
              <a:rPr lang="en-US" altLang="zh-CN" sz="1400" b="1"/>
              <a:t>+</a:t>
            </a:r>
            <a:r>
              <a:rPr lang="zh-CN" altLang="en-US" sz="1400" b="1"/>
              <a:t>普通手机</a:t>
            </a:r>
            <a:r>
              <a:rPr lang="en-US" altLang="zh-CN" sz="1400" b="1"/>
              <a:t>,  </a:t>
            </a:r>
            <a:r>
              <a:rPr lang="zh-CN" altLang="en-US" sz="1400" b="1"/>
              <a:t>我方拟规划的物流手机，功能如下</a:t>
            </a:r>
            <a:endParaRPr lang="en-US" altLang="zh-CN" sz="1400" b="1"/>
          </a:p>
        </p:txBody>
      </p:sp>
      <p:sp>
        <p:nvSpPr>
          <p:cNvPr id="28679" name="Oval 12"/>
          <p:cNvSpPr>
            <a:spLocks noChangeArrowheads="1"/>
          </p:cNvSpPr>
          <p:nvPr/>
        </p:nvSpPr>
        <p:spPr bwMode="auto">
          <a:xfrm>
            <a:off x="1908175" y="3068638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超级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对讲机</a:t>
            </a:r>
          </a:p>
        </p:txBody>
      </p:sp>
      <p:sp>
        <p:nvSpPr>
          <p:cNvPr id="28680" name="Oval 17"/>
          <p:cNvSpPr>
            <a:spLocks noChangeArrowheads="1"/>
          </p:cNvSpPr>
          <p:nvPr/>
        </p:nvSpPr>
        <p:spPr bwMode="auto">
          <a:xfrm>
            <a:off x="2627313" y="2205038"/>
            <a:ext cx="647700" cy="576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GPS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定位导航</a:t>
            </a:r>
          </a:p>
        </p:txBody>
      </p:sp>
      <p:sp>
        <p:nvSpPr>
          <p:cNvPr id="28681" name="Oval 19"/>
          <p:cNvSpPr>
            <a:spLocks noChangeArrowheads="1"/>
          </p:cNvSpPr>
          <p:nvPr/>
        </p:nvSpPr>
        <p:spPr bwMode="auto">
          <a:xfrm>
            <a:off x="3924300" y="2060575"/>
            <a:ext cx="649288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配货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客户端</a:t>
            </a:r>
          </a:p>
        </p:txBody>
      </p:sp>
      <p:sp>
        <p:nvSpPr>
          <p:cNvPr id="28682" name="Oval 20"/>
          <p:cNvSpPr>
            <a:spLocks noChangeArrowheads="1"/>
          </p:cNvSpPr>
          <p:nvPr/>
        </p:nvSpPr>
        <p:spPr bwMode="auto">
          <a:xfrm>
            <a:off x="1619250" y="3860800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IP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电话机</a:t>
            </a:r>
          </a:p>
        </p:txBody>
      </p:sp>
      <p:sp>
        <p:nvSpPr>
          <p:cNvPr id="28683" name="Oval 21"/>
          <p:cNvSpPr>
            <a:spLocks noChangeArrowheads="1"/>
          </p:cNvSpPr>
          <p:nvPr/>
        </p:nvSpPr>
        <p:spPr bwMode="auto">
          <a:xfrm>
            <a:off x="5219700" y="2205038"/>
            <a:ext cx="647700" cy="5762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普通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手机</a:t>
            </a:r>
          </a:p>
        </p:txBody>
      </p:sp>
      <p:sp>
        <p:nvSpPr>
          <p:cNvPr id="28684" name="Oval 22"/>
          <p:cNvSpPr>
            <a:spLocks noChangeArrowheads="1"/>
          </p:cNvSpPr>
          <p:nvPr/>
        </p:nvSpPr>
        <p:spPr bwMode="auto">
          <a:xfrm>
            <a:off x="3563938" y="6092825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MP3</a:t>
            </a:r>
          </a:p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MP5</a:t>
            </a:r>
          </a:p>
        </p:txBody>
      </p:sp>
      <p:sp>
        <p:nvSpPr>
          <p:cNvPr id="28685" name="Oval 23"/>
          <p:cNvSpPr>
            <a:spLocks noChangeArrowheads="1"/>
          </p:cNvSpPr>
          <p:nvPr/>
        </p:nvSpPr>
        <p:spPr bwMode="auto">
          <a:xfrm>
            <a:off x="4500563" y="6092825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电视接收</a:t>
            </a:r>
          </a:p>
        </p:txBody>
      </p:sp>
      <p:sp>
        <p:nvSpPr>
          <p:cNvPr id="28686" name="Oval 24"/>
          <p:cNvSpPr>
            <a:spLocks noChangeArrowheads="1"/>
          </p:cNvSpPr>
          <p:nvPr/>
        </p:nvSpPr>
        <p:spPr bwMode="auto">
          <a:xfrm>
            <a:off x="6156325" y="3933825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RFID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读卡器</a:t>
            </a:r>
          </a:p>
        </p:txBody>
      </p:sp>
      <p:sp>
        <p:nvSpPr>
          <p:cNvPr id="28687" name="Oval 25"/>
          <p:cNvSpPr>
            <a:spLocks noChangeArrowheads="1"/>
          </p:cNvSpPr>
          <p:nvPr/>
        </p:nvSpPr>
        <p:spPr bwMode="auto">
          <a:xfrm>
            <a:off x="5651500" y="4868863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 b="1">
                <a:solidFill>
                  <a:schemeClr val="bg1"/>
                </a:solidFill>
              </a:rPr>
              <a:t>½</a:t>
            </a:r>
            <a:r>
              <a:rPr lang="zh-CN" altLang="en-US" sz="1200" b="1">
                <a:solidFill>
                  <a:schemeClr val="bg1"/>
                </a:solidFill>
              </a:rPr>
              <a:t>维码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阅读器</a:t>
            </a:r>
          </a:p>
        </p:txBody>
      </p:sp>
      <p:sp>
        <p:nvSpPr>
          <p:cNvPr id="28688" name="Oval 26"/>
          <p:cNvSpPr>
            <a:spLocks noChangeArrowheads="1"/>
          </p:cNvSpPr>
          <p:nvPr/>
        </p:nvSpPr>
        <p:spPr bwMode="auto">
          <a:xfrm>
            <a:off x="5435600" y="5876925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电筒</a:t>
            </a:r>
          </a:p>
        </p:txBody>
      </p:sp>
      <p:sp>
        <p:nvSpPr>
          <p:cNvPr id="28689" name="Oval 27"/>
          <p:cNvSpPr>
            <a:spLocks noChangeArrowheads="1"/>
          </p:cNvSpPr>
          <p:nvPr/>
        </p:nvSpPr>
        <p:spPr bwMode="auto">
          <a:xfrm>
            <a:off x="2555875" y="5876925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指南针</a:t>
            </a:r>
          </a:p>
        </p:txBody>
      </p:sp>
      <p:sp>
        <p:nvSpPr>
          <p:cNvPr id="28690" name="Oval 28"/>
          <p:cNvSpPr>
            <a:spLocks noChangeArrowheads="1"/>
          </p:cNvSpPr>
          <p:nvPr/>
        </p:nvSpPr>
        <p:spPr bwMode="auto">
          <a:xfrm>
            <a:off x="2051050" y="4868863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求救器</a:t>
            </a:r>
          </a:p>
        </p:txBody>
      </p:sp>
      <p:sp>
        <p:nvSpPr>
          <p:cNvPr id="28691" name="Oval 29"/>
          <p:cNvSpPr>
            <a:spLocks noChangeArrowheads="1"/>
          </p:cNvSpPr>
          <p:nvPr/>
        </p:nvSpPr>
        <p:spPr bwMode="auto">
          <a:xfrm>
            <a:off x="3348038" y="3213100"/>
            <a:ext cx="2087562" cy="17287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400" b="1"/>
              <a:t>我们规划的</a:t>
            </a:r>
          </a:p>
          <a:p>
            <a:pPr algn="ctr"/>
            <a:r>
              <a:rPr lang="zh-CN" altLang="en-US" sz="2400" b="1"/>
              <a:t>物流手机</a:t>
            </a: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6011863" y="3141663"/>
            <a:ext cx="720725" cy="647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手机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转账宝</a:t>
            </a:r>
          </a:p>
        </p:txBody>
      </p:sp>
      <p:sp>
        <p:nvSpPr>
          <p:cNvPr id="28693" name="Line 34"/>
          <p:cNvSpPr>
            <a:spLocks noChangeShapeType="1"/>
          </p:cNvSpPr>
          <p:nvPr/>
        </p:nvSpPr>
        <p:spPr bwMode="auto">
          <a:xfrm flipV="1">
            <a:off x="4284663" y="2636838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4" name="Line 35"/>
          <p:cNvSpPr>
            <a:spLocks noChangeShapeType="1"/>
          </p:cNvSpPr>
          <p:nvPr/>
        </p:nvSpPr>
        <p:spPr bwMode="auto">
          <a:xfrm flipH="1" flipV="1">
            <a:off x="3132138" y="2781300"/>
            <a:ext cx="576262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5" name="Line 36"/>
          <p:cNvSpPr>
            <a:spLocks noChangeShapeType="1"/>
          </p:cNvSpPr>
          <p:nvPr/>
        </p:nvSpPr>
        <p:spPr bwMode="auto">
          <a:xfrm flipV="1">
            <a:off x="4859338" y="2708275"/>
            <a:ext cx="504825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6" name="Line 37"/>
          <p:cNvSpPr>
            <a:spLocks noChangeShapeType="1"/>
          </p:cNvSpPr>
          <p:nvPr/>
        </p:nvSpPr>
        <p:spPr bwMode="auto">
          <a:xfrm flipV="1">
            <a:off x="5364163" y="3500438"/>
            <a:ext cx="6477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7" name="Line 38"/>
          <p:cNvSpPr>
            <a:spLocks noChangeShapeType="1"/>
          </p:cNvSpPr>
          <p:nvPr/>
        </p:nvSpPr>
        <p:spPr bwMode="auto">
          <a:xfrm flipH="1" flipV="1">
            <a:off x="2555875" y="3429000"/>
            <a:ext cx="8636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8" name="Line 39"/>
          <p:cNvSpPr>
            <a:spLocks noChangeShapeType="1"/>
          </p:cNvSpPr>
          <p:nvPr/>
        </p:nvSpPr>
        <p:spPr bwMode="auto">
          <a:xfrm flipH="1">
            <a:off x="2339975" y="4221163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699" name="Line 40"/>
          <p:cNvSpPr>
            <a:spLocks noChangeShapeType="1"/>
          </p:cNvSpPr>
          <p:nvPr/>
        </p:nvSpPr>
        <p:spPr bwMode="auto">
          <a:xfrm flipH="1">
            <a:off x="2771775" y="4508500"/>
            <a:ext cx="720725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0" name="Line 41"/>
          <p:cNvSpPr>
            <a:spLocks noChangeShapeType="1"/>
          </p:cNvSpPr>
          <p:nvPr/>
        </p:nvSpPr>
        <p:spPr bwMode="auto">
          <a:xfrm>
            <a:off x="5435600" y="42211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1" name="Line 42"/>
          <p:cNvSpPr>
            <a:spLocks noChangeShapeType="1"/>
          </p:cNvSpPr>
          <p:nvPr/>
        </p:nvSpPr>
        <p:spPr bwMode="auto">
          <a:xfrm>
            <a:off x="5076825" y="4724400"/>
            <a:ext cx="6477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2" name="Line 43"/>
          <p:cNvSpPr>
            <a:spLocks noChangeShapeType="1"/>
          </p:cNvSpPr>
          <p:nvPr/>
        </p:nvSpPr>
        <p:spPr bwMode="auto">
          <a:xfrm flipH="1">
            <a:off x="3059113" y="4797425"/>
            <a:ext cx="649287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3" name="Line 44"/>
          <p:cNvSpPr>
            <a:spLocks noChangeShapeType="1"/>
          </p:cNvSpPr>
          <p:nvPr/>
        </p:nvSpPr>
        <p:spPr bwMode="auto">
          <a:xfrm flipH="1">
            <a:off x="3995738" y="4941888"/>
            <a:ext cx="144462" cy="1150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4" name="Line 45"/>
          <p:cNvSpPr>
            <a:spLocks noChangeShapeType="1"/>
          </p:cNvSpPr>
          <p:nvPr/>
        </p:nvSpPr>
        <p:spPr bwMode="auto">
          <a:xfrm>
            <a:off x="4572000" y="4941888"/>
            <a:ext cx="215900" cy="1223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705" name="Line 46"/>
          <p:cNvSpPr>
            <a:spLocks noChangeShapeType="1"/>
          </p:cNvSpPr>
          <p:nvPr/>
        </p:nvSpPr>
        <p:spPr bwMode="auto">
          <a:xfrm>
            <a:off x="4859338" y="4868863"/>
            <a:ext cx="792162" cy="1152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774" name="Group 102"/>
          <p:cNvGraphicFramePr>
            <a:graphicFrameLocks noGrp="1"/>
          </p:cNvGraphicFramePr>
          <p:nvPr/>
        </p:nvGraphicFramePr>
        <p:xfrm>
          <a:off x="827088" y="2852738"/>
          <a:ext cx="7561262" cy="517525"/>
        </p:xfrm>
        <a:graphic>
          <a:graphicData uri="http://schemas.openxmlformats.org/drawingml/2006/table">
            <a:tbl>
              <a:tblPr/>
              <a:tblGrid>
                <a:gridCol w="7561262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/>
                        <a:ea typeface="黑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769" name="Group 97"/>
          <p:cNvGraphicFramePr>
            <a:graphicFrameLocks noGrp="1"/>
          </p:cNvGraphicFramePr>
          <p:nvPr/>
        </p:nvGraphicFramePr>
        <p:xfrm>
          <a:off x="900113" y="5084763"/>
          <a:ext cx="7416800" cy="517525"/>
        </p:xfrm>
        <a:graphic>
          <a:graphicData uri="http://schemas.openxmlformats.org/drawingml/2006/table">
            <a:tbl>
              <a:tblPr/>
              <a:tblGrid>
                <a:gridCol w="7416800"/>
              </a:tblGrid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/>
                        <a:ea typeface="黑体" pitchFamily="2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714" name="AutoShape 99"/>
          <p:cNvSpPr>
            <a:spLocks noChangeArrowheads="1"/>
          </p:cNvSpPr>
          <p:nvPr/>
        </p:nvSpPr>
        <p:spPr bwMode="auto">
          <a:xfrm>
            <a:off x="6659563" y="1628775"/>
            <a:ext cx="1584325" cy="792163"/>
          </a:xfrm>
          <a:prstGeom prst="wedgeRectCallout">
            <a:avLst>
              <a:gd name="adj1" fmla="val -91282"/>
              <a:gd name="adj2" fmla="val 568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基本功能</a:t>
            </a:r>
          </a:p>
        </p:txBody>
      </p:sp>
      <p:sp>
        <p:nvSpPr>
          <p:cNvPr id="28715" name="AutoShape 100"/>
          <p:cNvSpPr>
            <a:spLocks noChangeArrowheads="1"/>
          </p:cNvSpPr>
          <p:nvPr/>
        </p:nvSpPr>
        <p:spPr bwMode="auto">
          <a:xfrm>
            <a:off x="7380288" y="3644900"/>
            <a:ext cx="1584325" cy="792163"/>
          </a:xfrm>
          <a:prstGeom prst="wedgeRectCallout">
            <a:avLst>
              <a:gd name="adj1" fmla="val -73046"/>
              <a:gd name="adj2" fmla="val 27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实用性功能</a:t>
            </a:r>
          </a:p>
        </p:txBody>
      </p:sp>
      <p:sp>
        <p:nvSpPr>
          <p:cNvPr id="28716" name="AutoShape 101"/>
          <p:cNvSpPr>
            <a:spLocks noChangeArrowheads="1"/>
          </p:cNvSpPr>
          <p:nvPr/>
        </p:nvSpPr>
        <p:spPr bwMode="auto">
          <a:xfrm>
            <a:off x="6877050" y="6065838"/>
            <a:ext cx="1584325" cy="792162"/>
          </a:xfrm>
          <a:prstGeom prst="wedgeRectCallout">
            <a:avLst>
              <a:gd name="adj1" fmla="val -88880"/>
              <a:gd name="adj2" fmla="val -247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扩展功能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969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9699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42875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 Box 5"/>
          <p:cNvSpPr txBox="1">
            <a:spLocks noChangeArrowheads="1"/>
          </p:cNvSpPr>
          <p:nvPr/>
        </p:nvSpPr>
        <p:spPr bwMode="auto">
          <a:xfrm>
            <a:off x="539750" y="549275"/>
            <a:ext cx="33115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关于对讲技术的选用</a:t>
            </a:r>
            <a:r>
              <a:rPr lang="en-US" altLang="zh-CN" sz="2400" b="1"/>
              <a:t>:</a:t>
            </a:r>
          </a:p>
          <a:p>
            <a:pPr>
              <a:spcBef>
                <a:spcPct val="50000"/>
              </a:spcBef>
            </a:pPr>
            <a:endParaRPr lang="en-US" altLang="zh-CN"/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611188" y="1196975"/>
            <a:ext cx="4392612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400" b="1"/>
              <a:t>现中国最成熟的对讲技术是中国电信</a:t>
            </a:r>
            <a:r>
              <a:rPr lang="en-US" altLang="zh-CN" sz="1400" b="1"/>
              <a:t>qchat, </a:t>
            </a:r>
          </a:p>
          <a:p>
            <a:pPr>
              <a:spcBef>
                <a:spcPct val="50000"/>
              </a:spcBef>
            </a:pPr>
            <a:r>
              <a:rPr lang="zh-CN" altLang="en-US" sz="1400" b="1"/>
              <a:t>以下应用证明一切</a:t>
            </a:r>
            <a:r>
              <a:rPr lang="en-US" altLang="zh-CN" sz="1400" b="1"/>
              <a:t>:</a:t>
            </a:r>
          </a:p>
          <a:p>
            <a:pPr>
              <a:spcBef>
                <a:spcPct val="50000"/>
              </a:spcBef>
            </a:pPr>
            <a:r>
              <a:rPr lang="en-US" altLang="zh-CN" sz="1400" b="1"/>
              <a:t>       2010</a:t>
            </a:r>
            <a:r>
              <a:rPr lang="zh-CN" altLang="en-US" sz="1400" b="1"/>
              <a:t>上海世博会全场对讲调度对讲系统</a:t>
            </a:r>
          </a:p>
          <a:p>
            <a:pPr>
              <a:spcBef>
                <a:spcPct val="50000"/>
              </a:spcBef>
            </a:pPr>
            <a:r>
              <a:rPr lang="zh-CN" altLang="en-US" sz="1400" b="1"/>
              <a:t>       </a:t>
            </a:r>
            <a:r>
              <a:rPr lang="en-US" altLang="zh-CN" sz="1400" b="1"/>
              <a:t>2011</a:t>
            </a:r>
            <a:r>
              <a:rPr lang="zh-CN" altLang="en-US" sz="1400" b="1"/>
              <a:t>深圳大运会全场对讲调度对讲系统</a:t>
            </a:r>
            <a:r>
              <a:rPr lang="en-US" altLang="zh-CN" sz="1400" b="1"/>
              <a:t>.</a:t>
            </a:r>
            <a:r>
              <a:rPr lang="en-US" altLang="zh-CN"/>
              <a:t>     </a:t>
            </a:r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539750" y="3387725"/>
            <a:ext cx="8135938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/>
              <a:t>天翼对讲业务融合了手机与对讲机的功能，在中国电信的网络覆盖范围之内，既提供基本数字移动通讯业务（如语音、数据、短信等），又提供集群对讲业务，既可满足企业集团、公共事业类等专业型用户日常工作的集群指挥调度需求，有效提高生产、运营、管理和沟通效率，同时又能为大众型用户提供一种全新的即时通讯手段</a:t>
            </a:r>
            <a:r>
              <a:rPr lang="zh-CN" altLang="en-US"/>
              <a:t>。</a:t>
            </a:r>
          </a:p>
          <a:p>
            <a:endParaRPr lang="zh-CN" altLang="en-US" sz="1200"/>
          </a:p>
          <a:p>
            <a:r>
              <a:rPr lang="zh-CN" altLang="en-US" sz="1200"/>
              <a:t>业务特点</a:t>
            </a:r>
            <a:br>
              <a:rPr lang="zh-CN" altLang="en-US" sz="1200"/>
            </a:br>
            <a:r>
              <a:rPr lang="zh-CN" altLang="en-US" sz="1200"/>
              <a:t>手机对讲，完美融合：一部终端，即可作为手机实现语音、短信、数据等多种业务应用，又可作为对讲机完成即时通讯，工作协同，一举两得，完美融合</a:t>
            </a:r>
            <a:br>
              <a:rPr lang="zh-CN" altLang="en-US" sz="1200"/>
            </a:br>
            <a:r>
              <a:rPr lang="zh-CN" altLang="en-US" sz="1200"/>
              <a:t>一按即通，快速便捷：中国电信的天翼对讲业务具有专业集群对讲性能，一按即通，可满足用户快速便捷沟通的通信需求</a:t>
            </a:r>
            <a:br>
              <a:rPr lang="zh-CN" altLang="en-US" sz="1200"/>
            </a:br>
            <a:r>
              <a:rPr lang="zh-CN" altLang="en-US" sz="1200"/>
              <a:t>群组呼叫，一呼百应：单群组下成员数量不受限制，真正实现“一呼百应”</a:t>
            </a:r>
            <a:br>
              <a:rPr lang="zh-CN" altLang="en-US" sz="1200"/>
            </a:br>
            <a:r>
              <a:rPr lang="zh-CN" altLang="en-US" sz="1200"/>
              <a:t>群组信息，自动更新：无需人工干预就能方便快捷的同步系统和终端的群组信息，确保工作能及时响应</a:t>
            </a:r>
            <a:br>
              <a:rPr lang="zh-CN" altLang="en-US" sz="1200"/>
            </a:br>
            <a:r>
              <a:rPr lang="zh-CN" altLang="en-US" sz="1200"/>
              <a:t>专业调度，功能完备：中国电信的天翼对讲业务可以提供管理台、调度台等丰富而完备专业集群对讲功能，能完全满足集团客户日常工作中调度的专业要求</a:t>
            </a:r>
            <a:br>
              <a:rPr lang="zh-CN" altLang="en-US" sz="1200"/>
            </a:br>
            <a:r>
              <a:rPr lang="zh-CN" altLang="en-US" sz="1200"/>
              <a:t>超强覆盖，全省漫游：中国电信的</a:t>
            </a:r>
            <a:r>
              <a:rPr lang="en-US" altLang="zh-CN" sz="1200"/>
              <a:t>CDMA</a:t>
            </a:r>
            <a:r>
              <a:rPr lang="zh-CN" altLang="en-US" sz="1200"/>
              <a:t>网络（可升级使用天翼对讲业务的）现已覆盖全省，您可在全省范围内轻松使用天翼对讲业务</a:t>
            </a:r>
            <a:br>
              <a:rPr lang="zh-CN" altLang="en-US" sz="1200"/>
            </a:br>
            <a:r>
              <a:rPr lang="zh-CN" altLang="en-US" sz="1200"/>
              <a:t>通讯保密，安全可靠：基于</a:t>
            </a:r>
            <a:r>
              <a:rPr lang="en-US" altLang="zh-CN" sz="1200"/>
              <a:t>CDMA</a:t>
            </a:r>
            <a:r>
              <a:rPr lang="zh-CN" altLang="en-US" sz="1200"/>
              <a:t>技术，抗干扰能力强，保密性高，可确保用户尤其是集团用户通讯使用安全</a:t>
            </a:r>
            <a:br>
              <a:rPr lang="zh-CN" altLang="en-US" sz="1200"/>
            </a:br>
            <a:r>
              <a:rPr lang="zh-CN" altLang="en-US" sz="1200"/>
              <a:t>通话清晰，绿色环保：依托</a:t>
            </a:r>
            <a:r>
              <a:rPr lang="en-US" altLang="zh-CN" sz="1200"/>
              <a:t>CDMA</a:t>
            </a:r>
            <a:r>
              <a:rPr lang="zh-CN" altLang="en-US" sz="1200"/>
              <a:t>网络，具有语音质量优异、绿色环保等特点。 </a:t>
            </a:r>
            <a:br>
              <a:rPr lang="zh-CN" altLang="en-US" sz="1200"/>
            </a:br>
            <a:r>
              <a:rPr lang="en-US" altLang="zh-CN" sz="1200"/>
              <a:t>("</a:t>
            </a:r>
            <a:r>
              <a:rPr lang="zh-CN" altLang="en-US" sz="1200"/>
              <a:t>电信天翼对讲手机（</a:t>
            </a:r>
            <a:r>
              <a:rPr lang="en-US" altLang="zh-CN" sz="1200"/>
              <a:t>PTT</a:t>
            </a:r>
            <a:r>
              <a:rPr lang="zh-CN" altLang="en-US" sz="1200"/>
              <a:t>对讲</a:t>
            </a:r>
            <a:r>
              <a:rPr lang="en-US" altLang="zh-CN" sz="1200"/>
              <a:t>+GPS</a:t>
            </a:r>
            <a:r>
              <a:rPr lang="zh-CN" altLang="en-US" sz="1200"/>
              <a:t>定位</a:t>
            </a:r>
            <a:r>
              <a:rPr lang="en-US" altLang="zh-CN" sz="1200"/>
              <a:t>+</a:t>
            </a:r>
            <a:r>
              <a:rPr lang="zh-CN" altLang="en-US" sz="1200"/>
              <a:t>电话通讯）</a:t>
            </a:r>
            <a:r>
              <a:rPr lang="en-US" altLang="zh-CN" sz="1200"/>
              <a:t>" </a:t>
            </a:r>
          </a:p>
        </p:txBody>
      </p:sp>
      <p:pic>
        <p:nvPicPr>
          <p:cNvPr id="29703" name="Picture 9" descr="1292069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163" y="836613"/>
            <a:ext cx="3529012" cy="254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Text Box 10"/>
          <p:cNvSpPr txBox="1">
            <a:spLocks noChangeArrowheads="1"/>
          </p:cNvSpPr>
          <p:nvPr/>
        </p:nvSpPr>
        <p:spPr bwMode="auto">
          <a:xfrm>
            <a:off x="539750" y="2492375"/>
            <a:ext cx="48244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200"/>
              <a:t>业务概述</a:t>
            </a:r>
            <a:br>
              <a:rPr lang="zh-CN" altLang="en-US" sz="1200"/>
            </a:br>
            <a:r>
              <a:rPr lang="zh-CN" altLang="en-US" sz="1200"/>
              <a:t>　　天翼对讲（</a:t>
            </a:r>
            <a:r>
              <a:rPr lang="en-US" altLang="zh-CN" sz="1200"/>
              <a:t>PTT-</a:t>
            </a:r>
            <a:r>
              <a:rPr lang="zh-CN" altLang="en-US" sz="1200"/>
              <a:t>即按即说）业务是中国电信推出的基于语音应用的增值服务，通过对讲键的使用，可实现按住说话、松开接听的对讲功能，满足客户一对一或一对多、随时随地、快速便捷沟通的通信需求。</a:t>
            </a:r>
            <a:br>
              <a:rPr lang="zh-CN" altLang="en-US" sz="1200"/>
            </a:br>
            <a:r>
              <a:rPr lang="zh-CN" altLang="en-US" sz="1200"/>
              <a:t>　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072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0723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42875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Rectangle 181"/>
          <p:cNvSpPr>
            <a:spLocks noChangeArrowheads="1"/>
          </p:cNvSpPr>
          <p:nvPr/>
        </p:nvSpPr>
        <p:spPr bwMode="auto">
          <a:xfrm>
            <a:off x="171450" y="1162050"/>
            <a:ext cx="5691188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76176" bIns="76176" anchor="ctr">
            <a:spAutoFit/>
          </a:bodyPr>
          <a:lstStyle/>
          <a:p>
            <a:r>
              <a:rPr lang="zh-CN" altLang="en-US" sz="1600" b="1">
                <a:latin typeface="Times New Roman" pitchFamily="18" charset="0"/>
                <a:cs typeface="Times New Roman" pitchFamily="18" charset="0"/>
              </a:rPr>
              <a:t>对讲技术</a:t>
            </a:r>
            <a:r>
              <a:rPr lang="en-US" altLang="zh-CN" sz="1600" b="1">
                <a:latin typeface="Times New Roman" pitchFamily="18" charset="0"/>
                <a:cs typeface="Times New Roman" pitchFamily="18" charset="0"/>
              </a:rPr>
              <a:t>Gota/Qchat</a:t>
            </a:r>
            <a:r>
              <a:rPr lang="zh-CN" altLang="en-US" sz="1600" b="1">
                <a:latin typeface="Times New Roman" pitchFamily="18" charset="0"/>
                <a:cs typeface="Times New Roman" pitchFamily="18" charset="0"/>
              </a:rPr>
              <a:t>制式与</a:t>
            </a:r>
            <a:r>
              <a:rPr lang="en-US" altLang="zh-CN" sz="1600" b="1">
                <a:latin typeface="Times New Roman" pitchFamily="18" charset="0"/>
                <a:cs typeface="Times New Roman" pitchFamily="18" charset="0"/>
              </a:rPr>
              <a:t>QQ</a:t>
            </a:r>
            <a:r>
              <a:rPr lang="zh-CN" altLang="en-US" sz="1600" b="1">
                <a:latin typeface="Times New Roman" pitchFamily="18" charset="0"/>
                <a:cs typeface="Times New Roman" pitchFamily="18" charset="0"/>
              </a:rPr>
              <a:t>微信比较</a:t>
            </a:r>
          </a:p>
          <a:p>
            <a:pPr eaLnBrk="0" hangingPunct="0"/>
            <a:endParaRPr lang="zh-CN" altLang="en-US"/>
          </a:p>
        </p:txBody>
      </p:sp>
      <p:graphicFrame>
        <p:nvGraphicFramePr>
          <p:cNvPr id="30052" name="Group 356"/>
          <p:cNvGraphicFramePr>
            <a:graphicFrameLocks noGrp="1"/>
          </p:cNvGraphicFramePr>
          <p:nvPr/>
        </p:nvGraphicFramePr>
        <p:xfrm>
          <a:off x="171450" y="1833563"/>
          <a:ext cx="8801100" cy="3876675"/>
        </p:xfrm>
        <a:graphic>
          <a:graphicData uri="http://schemas.openxmlformats.org/drawingml/2006/table">
            <a:tbl>
              <a:tblPr/>
              <a:tblGrid>
                <a:gridCol w="800100"/>
                <a:gridCol w="2286000"/>
                <a:gridCol w="2857500"/>
                <a:gridCol w="2857500"/>
              </a:tblGrid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项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 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目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GoTa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宋体" charset="-122"/>
                        </a:rPr>
                        <a:t>制式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仿宋_GB2312" pitchFamily="49" charset="-122"/>
                        <a:cs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QChat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宋体" charset="-122"/>
                        </a:rPr>
                        <a:t>制式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仿宋_GB2312" pitchFamily="49" charset="-122"/>
                        <a:cs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QQ</a:t>
                      </a: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宋体" charset="-122"/>
                        </a:rPr>
                        <a:t>微信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仿宋_GB2312" pitchFamily="49" charset="-122"/>
                        <a:cs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区域限制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仅在中兴业务区域内漫游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可全国漫游，无区域限制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支持跨运营商、跨系统平台发送文字、图片、语音多种形式的信息，免费（仅使用流量）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单载扇</a:t>
                      </a: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容量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最大群组成员个数：不受限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 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最大群组成员个数：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200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个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</a:rPr>
                        <a:t> 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/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仿宋_GB2312" pitchFamily="49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单载扇下支持群组个数：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15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个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单载扇下支持的总用户数不超过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40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个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/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仿宋_GB2312" pitchFamily="49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无线资源</a:t>
                      </a:r>
                      <a:endParaRPr kumimoji="0" lang="zh-CN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占用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采取了共享空中信道的技术，无线资源和群组成员数无关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每个用户要单独占用一定的时隙资源，群组成员数越多，空中带宽消耗越大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通过流量传送语音录音实现简单对讲；</a:t>
                      </a: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30M</a:t>
                      </a:r>
                      <a:r>
                        <a:rPr kumimoji="0" lang="zh-CN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流量可以发近千条语音消息。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集群功能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专业集群，有专业调度台，提供定位业务融合。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简单对讲功能，有专业调度台，提供定位业务融合。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实现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10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个用户以下的分组简单对讲功能，无调度功能，不提供定位业务融合。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接续时间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&lt;1S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仿宋_GB2312" pitchFamily="49" charset="-122"/>
                        <a:cs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单呼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&lt;1S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，单播模式组呼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</a:rPr>
                        <a:t>&gt;1S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3S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宋体" charset="-122"/>
                        </a:rPr>
                        <a:t>以上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仿宋_GB2312" pitchFamily="49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语音延迟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≤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200ms</a:t>
                      </a: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QChat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宋体" charset="-122"/>
                        </a:rPr>
                        <a:t>采用</a:t>
                      </a: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VoIP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宋体" charset="-122"/>
                        </a:rPr>
                        <a:t>技术，数据包寻找可用路由耗费大量时间，网络拥塞时造成很大语音延迟。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仿宋_GB2312" pitchFamily="49" charset="-122"/>
                        <a:cs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仿宋_GB2312" pitchFamily="49" charset="-122"/>
                          <a:cs typeface="宋体" charset="-122"/>
                        </a:rPr>
                        <a:t>3S</a:t>
                      </a: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仿宋_GB2312" pitchFamily="49" charset="-122"/>
                          <a:cs typeface="宋体" charset="-122"/>
                        </a:rPr>
                        <a:t>以上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仿宋_GB2312" pitchFamily="49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话音质量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建立专用通道，话音质量高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话音质量较高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视录音质量，有轻微失真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终端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仅能由中兴开发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仿宋_GB2312" pitchFamily="49" charset="-122"/>
                          <a:ea typeface="宋体" charset="-122"/>
                        </a:rPr>
                        <a:t>接口开放，目前有华为、海信等厂家开发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目前支持</a:t>
                      </a: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  <a:hlinkClick r:id="rId3"/>
                        </a:rPr>
                        <a:t>iphone</a:t>
                      </a:r>
                      <a:r>
                        <a:rPr kumimoji="0" lang="zh-CN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平台和</a:t>
                      </a: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  <a:hlinkClick r:id="rId4"/>
                        </a:rPr>
                        <a:t>android</a:t>
                      </a:r>
                      <a:r>
                        <a:rPr kumimoji="0" lang="zh-CN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版、</a:t>
                      </a:r>
                      <a:r>
                        <a:rPr kumimoji="0" lang="en-US" altLang="zh-CN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  <a:hlinkClick r:id="rId5"/>
                        </a:rPr>
                        <a:t>symbian</a:t>
                      </a:r>
                      <a:r>
                        <a:rPr kumimoji="0" lang="zh-CN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  <a:cs typeface="Times New Roman" pitchFamily="18" charset="0"/>
                        </a:rPr>
                        <a:t>平台已正式上线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781" name="Text Box 358"/>
          <p:cNvSpPr txBox="1">
            <a:spLocks noChangeArrowheads="1"/>
          </p:cNvSpPr>
          <p:nvPr/>
        </p:nvSpPr>
        <p:spPr bwMode="auto">
          <a:xfrm>
            <a:off x="250825" y="549275"/>
            <a:ext cx="38893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关于对讲技术的比较</a:t>
            </a:r>
            <a:r>
              <a:rPr lang="en-US" altLang="zh-CN" b="1"/>
              <a:t>:</a:t>
            </a:r>
          </a:p>
        </p:txBody>
      </p:sp>
      <p:sp>
        <p:nvSpPr>
          <p:cNvPr id="30782" name="Line 359"/>
          <p:cNvSpPr>
            <a:spLocks noChangeShapeType="1"/>
          </p:cNvSpPr>
          <p:nvPr/>
        </p:nvSpPr>
        <p:spPr bwMode="auto">
          <a:xfrm>
            <a:off x="6084888" y="1844675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83" name="Line 360"/>
          <p:cNvSpPr>
            <a:spLocks noChangeShapeType="1"/>
          </p:cNvSpPr>
          <p:nvPr/>
        </p:nvSpPr>
        <p:spPr bwMode="auto">
          <a:xfrm>
            <a:off x="6156325" y="2060575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3174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31747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755650" y="765175"/>
            <a:ext cx="5616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物流通讯</a:t>
            </a:r>
            <a:r>
              <a:rPr lang="zh-CN" altLang="en-US" b="1"/>
              <a:t> </a:t>
            </a:r>
            <a:r>
              <a:rPr lang="zh-CN" altLang="en-US" sz="1400" b="1"/>
              <a:t>－－引入中国电信天翼军工级对讲手机参考</a:t>
            </a:r>
          </a:p>
        </p:txBody>
      </p:sp>
      <p:sp>
        <p:nvSpPr>
          <p:cNvPr id="31749" name="Text Box 6"/>
          <p:cNvSpPr txBox="1">
            <a:spLocks noChangeArrowheads="1"/>
          </p:cNvSpPr>
          <p:nvPr/>
        </p:nvSpPr>
        <p:spPr bwMode="auto">
          <a:xfrm>
            <a:off x="900113" y="1557338"/>
            <a:ext cx="77041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31750" name="Text Box 7"/>
          <p:cNvSpPr txBox="1">
            <a:spLocks noChangeArrowheads="1"/>
          </p:cNvSpPr>
          <p:nvPr/>
        </p:nvSpPr>
        <p:spPr bwMode="auto">
          <a:xfrm>
            <a:off x="755650" y="1268413"/>
            <a:ext cx="43926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1042988" y="1412875"/>
            <a:ext cx="73437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集数据终端，集群对讲机</a:t>
            </a:r>
            <a:r>
              <a:rPr lang="en-US" altLang="zh-CN" b="1"/>
              <a:t>PTT</a:t>
            </a:r>
            <a:r>
              <a:rPr lang="zh-CN" altLang="en-US" b="1"/>
              <a:t>，手机，</a:t>
            </a:r>
            <a:r>
              <a:rPr lang="en-US" altLang="zh-CN" b="1"/>
              <a:t>1</a:t>
            </a:r>
            <a:r>
              <a:rPr lang="zh-CN" altLang="en-US" b="1"/>
              <a:t>维</a:t>
            </a:r>
            <a:r>
              <a:rPr lang="en-US" altLang="zh-CN" b="1"/>
              <a:t>/2</a:t>
            </a:r>
            <a:r>
              <a:rPr lang="zh-CN" altLang="en-US" b="1"/>
              <a:t>维条码扫描器，</a:t>
            </a:r>
            <a:r>
              <a:rPr lang="en-US" altLang="zh-CN" b="1"/>
              <a:t>RFID</a:t>
            </a:r>
            <a:r>
              <a:rPr lang="zh-CN" altLang="en-US" b="1"/>
              <a:t>读卡器，</a:t>
            </a:r>
            <a:r>
              <a:rPr lang="en-US" altLang="zh-CN" b="1"/>
              <a:t>GPS/</a:t>
            </a:r>
            <a:r>
              <a:rPr lang="zh-CN" altLang="en-US" b="1"/>
              <a:t>北斗定位终端，数码照相机等功能于一体的军用级手机。</a:t>
            </a:r>
            <a:r>
              <a:rPr lang="zh-CN" altLang="en-US"/>
              <a:t> </a:t>
            </a:r>
          </a:p>
        </p:txBody>
      </p:sp>
      <p:pic>
        <p:nvPicPr>
          <p:cNvPr id="31752" name="Picture 10" descr="ryjcp0-HMT3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989138"/>
            <a:ext cx="53340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1" descr="360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988" y="4581525"/>
            <a:ext cx="6121400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277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2771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250825" y="188913"/>
            <a:ext cx="4537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指挥调度平台规划</a:t>
            </a:r>
          </a:p>
        </p:txBody>
      </p:sp>
      <p:pic>
        <p:nvPicPr>
          <p:cNvPr id="32773" name="Picture 7" descr="D200-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4438" y="476250"/>
            <a:ext cx="3889375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AutoShape 8"/>
          <p:cNvSpPr>
            <a:spLocks noChangeArrowheads="1"/>
          </p:cNvSpPr>
          <p:nvPr/>
        </p:nvSpPr>
        <p:spPr bwMode="auto">
          <a:xfrm>
            <a:off x="1116013" y="3284538"/>
            <a:ext cx="1079500" cy="5032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b="1">
                <a:solidFill>
                  <a:schemeClr val="bg1"/>
                </a:solidFill>
              </a:rPr>
              <a:t>广东平台</a:t>
            </a:r>
          </a:p>
        </p:txBody>
      </p:sp>
      <p:sp>
        <p:nvSpPr>
          <p:cNvPr id="32775" name="AutoShape 9"/>
          <p:cNvSpPr>
            <a:spLocks noChangeArrowheads="1"/>
          </p:cNvSpPr>
          <p:nvPr/>
        </p:nvSpPr>
        <p:spPr bwMode="auto">
          <a:xfrm>
            <a:off x="2700338" y="3284538"/>
            <a:ext cx="1079500" cy="5032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广西平台</a:t>
            </a:r>
          </a:p>
        </p:txBody>
      </p:sp>
      <p:sp>
        <p:nvSpPr>
          <p:cNvPr id="32776" name="AutoShape 10"/>
          <p:cNvSpPr>
            <a:spLocks noChangeArrowheads="1"/>
          </p:cNvSpPr>
          <p:nvPr/>
        </p:nvSpPr>
        <p:spPr bwMode="auto">
          <a:xfrm>
            <a:off x="4427538" y="3284538"/>
            <a:ext cx="1079500" cy="5032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湖南平台</a:t>
            </a:r>
          </a:p>
        </p:txBody>
      </p:sp>
      <p:sp>
        <p:nvSpPr>
          <p:cNvPr id="32777" name="AutoShape 11"/>
          <p:cNvSpPr>
            <a:spLocks noChangeArrowheads="1"/>
          </p:cNvSpPr>
          <p:nvPr/>
        </p:nvSpPr>
        <p:spPr bwMode="auto">
          <a:xfrm>
            <a:off x="7164388" y="3284538"/>
            <a:ext cx="1079500" cy="5032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新疆平台</a:t>
            </a:r>
          </a:p>
        </p:txBody>
      </p:sp>
      <p:sp>
        <p:nvSpPr>
          <p:cNvPr id="32778" name="Text Box 12"/>
          <p:cNvSpPr txBox="1">
            <a:spLocks noChangeArrowheads="1"/>
          </p:cNvSpPr>
          <p:nvPr/>
        </p:nvSpPr>
        <p:spPr bwMode="auto">
          <a:xfrm>
            <a:off x="5724525" y="3213100"/>
            <a:ext cx="1152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……..</a:t>
            </a:r>
          </a:p>
        </p:txBody>
      </p:sp>
      <p:sp>
        <p:nvSpPr>
          <p:cNvPr id="32779" name="Oval 13"/>
          <p:cNvSpPr>
            <a:spLocks noChangeArrowheads="1"/>
          </p:cNvSpPr>
          <p:nvPr/>
        </p:nvSpPr>
        <p:spPr bwMode="auto">
          <a:xfrm>
            <a:off x="395288" y="4652963"/>
            <a:ext cx="649287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珠海</a:t>
            </a:r>
          </a:p>
        </p:txBody>
      </p:sp>
      <p:sp>
        <p:nvSpPr>
          <p:cNvPr id="32780" name="Oval 14"/>
          <p:cNvSpPr>
            <a:spLocks noChangeArrowheads="1"/>
          </p:cNvSpPr>
          <p:nvPr/>
        </p:nvSpPr>
        <p:spPr bwMode="auto">
          <a:xfrm>
            <a:off x="1331913" y="4652963"/>
            <a:ext cx="649287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深圳</a:t>
            </a:r>
          </a:p>
        </p:txBody>
      </p:sp>
      <p:sp>
        <p:nvSpPr>
          <p:cNvPr id="32781" name="Oval 15"/>
          <p:cNvSpPr>
            <a:spLocks noChangeArrowheads="1"/>
          </p:cNvSpPr>
          <p:nvPr/>
        </p:nvSpPr>
        <p:spPr bwMode="auto">
          <a:xfrm>
            <a:off x="2339975" y="4652963"/>
            <a:ext cx="649288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广州</a:t>
            </a:r>
          </a:p>
        </p:txBody>
      </p:sp>
      <p:sp>
        <p:nvSpPr>
          <p:cNvPr id="32782" name="Oval 16"/>
          <p:cNvSpPr>
            <a:spLocks noChangeArrowheads="1"/>
          </p:cNvSpPr>
          <p:nvPr/>
        </p:nvSpPr>
        <p:spPr bwMode="auto">
          <a:xfrm>
            <a:off x="179388" y="5805488"/>
            <a:ext cx="576262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速耳物流</a:t>
            </a:r>
          </a:p>
        </p:txBody>
      </p:sp>
      <p:sp>
        <p:nvSpPr>
          <p:cNvPr id="32783" name="Oval 17"/>
          <p:cNvSpPr>
            <a:spLocks noChangeArrowheads="1"/>
          </p:cNvSpPr>
          <p:nvPr/>
        </p:nvSpPr>
        <p:spPr bwMode="auto">
          <a:xfrm>
            <a:off x="7740650" y="580548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4" name="Oval 19"/>
          <p:cNvSpPr>
            <a:spLocks noChangeArrowheads="1"/>
          </p:cNvSpPr>
          <p:nvPr/>
        </p:nvSpPr>
        <p:spPr bwMode="auto">
          <a:xfrm>
            <a:off x="1042988" y="5805488"/>
            <a:ext cx="576262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物流公司</a:t>
            </a:r>
          </a:p>
        </p:txBody>
      </p:sp>
      <p:sp>
        <p:nvSpPr>
          <p:cNvPr id="32785" name="Oval 21"/>
          <p:cNvSpPr>
            <a:spLocks noChangeArrowheads="1"/>
          </p:cNvSpPr>
          <p:nvPr/>
        </p:nvSpPr>
        <p:spPr bwMode="auto">
          <a:xfrm>
            <a:off x="6084888" y="5805488"/>
            <a:ext cx="576262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6" name="Oval 22"/>
          <p:cNvSpPr>
            <a:spLocks noChangeArrowheads="1"/>
          </p:cNvSpPr>
          <p:nvPr/>
        </p:nvSpPr>
        <p:spPr bwMode="auto">
          <a:xfrm>
            <a:off x="5148263" y="5805488"/>
            <a:ext cx="576262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7" name="Oval 23"/>
          <p:cNvSpPr>
            <a:spLocks noChangeArrowheads="1"/>
          </p:cNvSpPr>
          <p:nvPr/>
        </p:nvSpPr>
        <p:spPr bwMode="auto">
          <a:xfrm>
            <a:off x="7092950" y="580548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88" name="Oval 24"/>
          <p:cNvSpPr>
            <a:spLocks noChangeArrowheads="1"/>
          </p:cNvSpPr>
          <p:nvPr/>
        </p:nvSpPr>
        <p:spPr bwMode="auto">
          <a:xfrm>
            <a:off x="1908175" y="580548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物流公司</a:t>
            </a:r>
          </a:p>
        </p:txBody>
      </p:sp>
      <p:sp>
        <p:nvSpPr>
          <p:cNvPr id="32789" name="Oval 25"/>
          <p:cNvSpPr>
            <a:spLocks noChangeArrowheads="1"/>
          </p:cNvSpPr>
          <p:nvPr/>
        </p:nvSpPr>
        <p:spPr bwMode="auto">
          <a:xfrm>
            <a:off x="3492500" y="580548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物流公司</a:t>
            </a:r>
          </a:p>
        </p:txBody>
      </p:sp>
      <p:sp>
        <p:nvSpPr>
          <p:cNvPr id="32790" name="Oval 26"/>
          <p:cNvSpPr>
            <a:spLocks noChangeArrowheads="1"/>
          </p:cNvSpPr>
          <p:nvPr/>
        </p:nvSpPr>
        <p:spPr bwMode="auto">
          <a:xfrm>
            <a:off x="2771775" y="5805488"/>
            <a:ext cx="576263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物流公司</a:t>
            </a:r>
          </a:p>
        </p:txBody>
      </p:sp>
      <p:sp>
        <p:nvSpPr>
          <p:cNvPr id="32791" name="Oval 27"/>
          <p:cNvSpPr>
            <a:spLocks noChangeArrowheads="1"/>
          </p:cNvSpPr>
          <p:nvPr/>
        </p:nvSpPr>
        <p:spPr bwMode="auto">
          <a:xfrm>
            <a:off x="4284663" y="5805488"/>
            <a:ext cx="576262" cy="3603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000">
                <a:solidFill>
                  <a:schemeClr val="bg1"/>
                </a:solidFill>
              </a:rPr>
              <a:t>物流公司</a:t>
            </a:r>
          </a:p>
        </p:txBody>
      </p:sp>
      <p:sp>
        <p:nvSpPr>
          <p:cNvPr id="32792" name="Oval 28"/>
          <p:cNvSpPr>
            <a:spLocks noChangeArrowheads="1"/>
          </p:cNvSpPr>
          <p:nvPr/>
        </p:nvSpPr>
        <p:spPr bwMode="auto">
          <a:xfrm>
            <a:off x="5003800" y="4652963"/>
            <a:ext cx="649288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永州</a:t>
            </a:r>
          </a:p>
        </p:txBody>
      </p:sp>
      <p:sp>
        <p:nvSpPr>
          <p:cNvPr id="32793" name="Oval 29"/>
          <p:cNvSpPr>
            <a:spLocks noChangeArrowheads="1"/>
          </p:cNvSpPr>
          <p:nvPr/>
        </p:nvSpPr>
        <p:spPr bwMode="auto">
          <a:xfrm>
            <a:off x="4140200" y="4652963"/>
            <a:ext cx="649288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长沙</a:t>
            </a:r>
          </a:p>
        </p:txBody>
      </p:sp>
      <p:sp>
        <p:nvSpPr>
          <p:cNvPr id="32794" name="Oval 30"/>
          <p:cNvSpPr>
            <a:spLocks noChangeArrowheads="1"/>
          </p:cNvSpPr>
          <p:nvPr/>
        </p:nvSpPr>
        <p:spPr bwMode="auto">
          <a:xfrm>
            <a:off x="7308850" y="4581525"/>
            <a:ext cx="649288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乌鲁</a:t>
            </a:r>
          </a:p>
          <a:p>
            <a:pPr algn="ctr"/>
            <a:r>
              <a:rPr lang="zh-CN" altLang="en-US" sz="1200">
                <a:solidFill>
                  <a:schemeClr val="bg1"/>
                </a:solidFill>
              </a:rPr>
              <a:t>木齐</a:t>
            </a:r>
          </a:p>
        </p:txBody>
      </p:sp>
      <p:sp>
        <p:nvSpPr>
          <p:cNvPr id="32795" name="AutoShape 30"/>
          <p:cNvSpPr>
            <a:spLocks noChangeArrowheads="1"/>
          </p:cNvSpPr>
          <p:nvPr/>
        </p:nvSpPr>
        <p:spPr bwMode="auto">
          <a:xfrm>
            <a:off x="2051050" y="6597650"/>
            <a:ext cx="288925" cy="144463"/>
          </a:xfrm>
          <a:custGeom>
            <a:avLst/>
            <a:gdLst>
              <a:gd name="T0" fmla="*/ 25847549 w 21600"/>
              <a:gd name="T1" fmla="*/ 0 h 21600"/>
              <a:gd name="T2" fmla="*/ 7569996 w 21600"/>
              <a:gd name="T3" fmla="*/ 946233 h 21600"/>
              <a:gd name="T4" fmla="*/ 0 w 21600"/>
              <a:gd name="T5" fmla="*/ 3230988 h 21600"/>
              <a:gd name="T6" fmla="*/ 7569996 w 21600"/>
              <a:gd name="T7" fmla="*/ 5515697 h 21600"/>
              <a:gd name="T8" fmla="*/ 25847549 w 21600"/>
              <a:gd name="T9" fmla="*/ 6461930 h 21600"/>
              <a:gd name="T10" fmla="*/ 44124918 w 21600"/>
              <a:gd name="T11" fmla="*/ 5515697 h 21600"/>
              <a:gd name="T12" fmla="*/ 51694910 w 21600"/>
              <a:gd name="T13" fmla="*/ 3230988 h 21600"/>
              <a:gd name="T14" fmla="*/ 44124918 w 21600"/>
              <a:gd name="T15" fmla="*/ 94623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6" name="AutoShape 31"/>
          <p:cNvSpPr>
            <a:spLocks noChangeArrowheads="1"/>
          </p:cNvSpPr>
          <p:nvPr/>
        </p:nvSpPr>
        <p:spPr bwMode="auto">
          <a:xfrm>
            <a:off x="1619250" y="6597650"/>
            <a:ext cx="288925" cy="144463"/>
          </a:xfrm>
          <a:custGeom>
            <a:avLst/>
            <a:gdLst>
              <a:gd name="T0" fmla="*/ 25847549 w 21600"/>
              <a:gd name="T1" fmla="*/ 0 h 21600"/>
              <a:gd name="T2" fmla="*/ 7569996 w 21600"/>
              <a:gd name="T3" fmla="*/ 946233 h 21600"/>
              <a:gd name="T4" fmla="*/ 0 w 21600"/>
              <a:gd name="T5" fmla="*/ 3230988 h 21600"/>
              <a:gd name="T6" fmla="*/ 7569996 w 21600"/>
              <a:gd name="T7" fmla="*/ 5515697 h 21600"/>
              <a:gd name="T8" fmla="*/ 25847549 w 21600"/>
              <a:gd name="T9" fmla="*/ 6461930 h 21600"/>
              <a:gd name="T10" fmla="*/ 44124918 w 21600"/>
              <a:gd name="T11" fmla="*/ 5515697 h 21600"/>
              <a:gd name="T12" fmla="*/ 51694910 w 21600"/>
              <a:gd name="T13" fmla="*/ 3230988 h 21600"/>
              <a:gd name="T14" fmla="*/ 44124918 w 21600"/>
              <a:gd name="T15" fmla="*/ 94623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7" name="AutoShape 32"/>
          <p:cNvSpPr>
            <a:spLocks noChangeArrowheads="1"/>
          </p:cNvSpPr>
          <p:nvPr/>
        </p:nvSpPr>
        <p:spPr bwMode="auto">
          <a:xfrm>
            <a:off x="900113" y="6597650"/>
            <a:ext cx="288925" cy="144463"/>
          </a:xfrm>
          <a:custGeom>
            <a:avLst/>
            <a:gdLst>
              <a:gd name="T0" fmla="*/ 25847549 w 21600"/>
              <a:gd name="T1" fmla="*/ 0 h 21600"/>
              <a:gd name="T2" fmla="*/ 7569996 w 21600"/>
              <a:gd name="T3" fmla="*/ 946233 h 21600"/>
              <a:gd name="T4" fmla="*/ 0 w 21600"/>
              <a:gd name="T5" fmla="*/ 3230988 h 21600"/>
              <a:gd name="T6" fmla="*/ 7569996 w 21600"/>
              <a:gd name="T7" fmla="*/ 5515697 h 21600"/>
              <a:gd name="T8" fmla="*/ 25847549 w 21600"/>
              <a:gd name="T9" fmla="*/ 6461930 h 21600"/>
              <a:gd name="T10" fmla="*/ 44124918 w 21600"/>
              <a:gd name="T11" fmla="*/ 5515697 h 21600"/>
              <a:gd name="T12" fmla="*/ 51694910 w 21600"/>
              <a:gd name="T13" fmla="*/ 3230988 h 21600"/>
              <a:gd name="T14" fmla="*/ 44124918 w 21600"/>
              <a:gd name="T15" fmla="*/ 94623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8" name="AutoShape 33"/>
          <p:cNvSpPr>
            <a:spLocks noChangeArrowheads="1"/>
          </p:cNvSpPr>
          <p:nvPr/>
        </p:nvSpPr>
        <p:spPr bwMode="auto">
          <a:xfrm>
            <a:off x="7380288" y="6524625"/>
            <a:ext cx="288925" cy="144463"/>
          </a:xfrm>
          <a:custGeom>
            <a:avLst/>
            <a:gdLst>
              <a:gd name="T0" fmla="*/ 25847549 w 21600"/>
              <a:gd name="T1" fmla="*/ 0 h 21600"/>
              <a:gd name="T2" fmla="*/ 7569996 w 21600"/>
              <a:gd name="T3" fmla="*/ 946233 h 21600"/>
              <a:gd name="T4" fmla="*/ 0 w 21600"/>
              <a:gd name="T5" fmla="*/ 3230988 h 21600"/>
              <a:gd name="T6" fmla="*/ 7569996 w 21600"/>
              <a:gd name="T7" fmla="*/ 5515697 h 21600"/>
              <a:gd name="T8" fmla="*/ 25847549 w 21600"/>
              <a:gd name="T9" fmla="*/ 6461930 h 21600"/>
              <a:gd name="T10" fmla="*/ 44124918 w 21600"/>
              <a:gd name="T11" fmla="*/ 5515697 h 21600"/>
              <a:gd name="T12" fmla="*/ 51694910 w 21600"/>
              <a:gd name="T13" fmla="*/ 3230988 h 21600"/>
              <a:gd name="T14" fmla="*/ 44124918 w 21600"/>
              <a:gd name="T15" fmla="*/ 94623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99" name="AutoShape 34"/>
          <p:cNvSpPr>
            <a:spLocks noChangeArrowheads="1"/>
          </p:cNvSpPr>
          <p:nvPr/>
        </p:nvSpPr>
        <p:spPr bwMode="auto">
          <a:xfrm>
            <a:off x="1258888" y="6597650"/>
            <a:ext cx="288925" cy="144463"/>
          </a:xfrm>
          <a:custGeom>
            <a:avLst/>
            <a:gdLst>
              <a:gd name="T0" fmla="*/ 25847549 w 21600"/>
              <a:gd name="T1" fmla="*/ 0 h 21600"/>
              <a:gd name="T2" fmla="*/ 7569996 w 21600"/>
              <a:gd name="T3" fmla="*/ 946233 h 21600"/>
              <a:gd name="T4" fmla="*/ 0 w 21600"/>
              <a:gd name="T5" fmla="*/ 3230988 h 21600"/>
              <a:gd name="T6" fmla="*/ 7569996 w 21600"/>
              <a:gd name="T7" fmla="*/ 5515697 h 21600"/>
              <a:gd name="T8" fmla="*/ 25847549 w 21600"/>
              <a:gd name="T9" fmla="*/ 6461930 h 21600"/>
              <a:gd name="T10" fmla="*/ 44124918 w 21600"/>
              <a:gd name="T11" fmla="*/ 5515697 h 21600"/>
              <a:gd name="T12" fmla="*/ 51694910 w 21600"/>
              <a:gd name="T13" fmla="*/ 3230988 h 21600"/>
              <a:gd name="T14" fmla="*/ 44124918 w 21600"/>
              <a:gd name="T15" fmla="*/ 94623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0" name="AutoShape 36"/>
          <p:cNvSpPr>
            <a:spLocks noChangeArrowheads="1"/>
          </p:cNvSpPr>
          <p:nvPr/>
        </p:nvSpPr>
        <p:spPr bwMode="auto">
          <a:xfrm>
            <a:off x="3276600" y="6597650"/>
            <a:ext cx="288925" cy="144463"/>
          </a:xfrm>
          <a:custGeom>
            <a:avLst/>
            <a:gdLst>
              <a:gd name="T0" fmla="*/ 25847549 w 21600"/>
              <a:gd name="T1" fmla="*/ 0 h 21600"/>
              <a:gd name="T2" fmla="*/ 7569996 w 21600"/>
              <a:gd name="T3" fmla="*/ 946233 h 21600"/>
              <a:gd name="T4" fmla="*/ 0 w 21600"/>
              <a:gd name="T5" fmla="*/ 3230988 h 21600"/>
              <a:gd name="T6" fmla="*/ 7569996 w 21600"/>
              <a:gd name="T7" fmla="*/ 5515697 h 21600"/>
              <a:gd name="T8" fmla="*/ 25847549 w 21600"/>
              <a:gd name="T9" fmla="*/ 6461930 h 21600"/>
              <a:gd name="T10" fmla="*/ 44124918 w 21600"/>
              <a:gd name="T11" fmla="*/ 5515697 h 21600"/>
              <a:gd name="T12" fmla="*/ 51694910 w 21600"/>
              <a:gd name="T13" fmla="*/ 3230988 h 21600"/>
              <a:gd name="T14" fmla="*/ 44124918 w 21600"/>
              <a:gd name="T15" fmla="*/ 94623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1" name="AutoShape 37"/>
          <p:cNvSpPr>
            <a:spLocks noChangeArrowheads="1"/>
          </p:cNvSpPr>
          <p:nvPr/>
        </p:nvSpPr>
        <p:spPr bwMode="auto">
          <a:xfrm>
            <a:off x="2555875" y="6597650"/>
            <a:ext cx="288925" cy="144463"/>
          </a:xfrm>
          <a:custGeom>
            <a:avLst/>
            <a:gdLst>
              <a:gd name="T0" fmla="*/ 25847549 w 21600"/>
              <a:gd name="T1" fmla="*/ 0 h 21600"/>
              <a:gd name="T2" fmla="*/ 7569996 w 21600"/>
              <a:gd name="T3" fmla="*/ 946233 h 21600"/>
              <a:gd name="T4" fmla="*/ 0 w 21600"/>
              <a:gd name="T5" fmla="*/ 3230988 h 21600"/>
              <a:gd name="T6" fmla="*/ 7569996 w 21600"/>
              <a:gd name="T7" fmla="*/ 5515697 h 21600"/>
              <a:gd name="T8" fmla="*/ 25847549 w 21600"/>
              <a:gd name="T9" fmla="*/ 6461930 h 21600"/>
              <a:gd name="T10" fmla="*/ 44124918 w 21600"/>
              <a:gd name="T11" fmla="*/ 5515697 h 21600"/>
              <a:gd name="T12" fmla="*/ 51694910 w 21600"/>
              <a:gd name="T13" fmla="*/ 3230988 h 21600"/>
              <a:gd name="T14" fmla="*/ 44124918 w 21600"/>
              <a:gd name="T15" fmla="*/ 94623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2" name="AutoShape 38"/>
          <p:cNvSpPr>
            <a:spLocks noChangeArrowheads="1"/>
          </p:cNvSpPr>
          <p:nvPr/>
        </p:nvSpPr>
        <p:spPr bwMode="auto">
          <a:xfrm>
            <a:off x="2916238" y="6597650"/>
            <a:ext cx="288925" cy="144463"/>
          </a:xfrm>
          <a:custGeom>
            <a:avLst/>
            <a:gdLst>
              <a:gd name="T0" fmla="*/ 25847549 w 21600"/>
              <a:gd name="T1" fmla="*/ 0 h 21600"/>
              <a:gd name="T2" fmla="*/ 7569996 w 21600"/>
              <a:gd name="T3" fmla="*/ 946233 h 21600"/>
              <a:gd name="T4" fmla="*/ 0 w 21600"/>
              <a:gd name="T5" fmla="*/ 3230988 h 21600"/>
              <a:gd name="T6" fmla="*/ 7569996 w 21600"/>
              <a:gd name="T7" fmla="*/ 5515697 h 21600"/>
              <a:gd name="T8" fmla="*/ 25847549 w 21600"/>
              <a:gd name="T9" fmla="*/ 6461930 h 21600"/>
              <a:gd name="T10" fmla="*/ 44124918 w 21600"/>
              <a:gd name="T11" fmla="*/ 5515697 h 21600"/>
              <a:gd name="T12" fmla="*/ 51694910 w 21600"/>
              <a:gd name="T13" fmla="*/ 3230988 h 21600"/>
              <a:gd name="T14" fmla="*/ 44124918 w 21600"/>
              <a:gd name="T15" fmla="*/ 94623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3" name="AutoShape 39"/>
          <p:cNvSpPr>
            <a:spLocks noChangeArrowheads="1"/>
          </p:cNvSpPr>
          <p:nvPr/>
        </p:nvSpPr>
        <p:spPr bwMode="auto">
          <a:xfrm>
            <a:off x="250825" y="6597650"/>
            <a:ext cx="288925" cy="144463"/>
          </a:xfrm>
          <a:custGeom>
            <a:avLst/>
            <a:gdLst>
              <a:gd name="T0" fmla="*/ 25847549 w 21600"/>
              <a:gd name="T1" fmla="*/ 0 h 21600"/>
              <a:gd name="T2" fmla="*/ 7569996 w 21600"/>
              <a:gd name="T3" fmla="*/ 946233 h 21600"/>
              <a:gd name="T4" fmla="*/ 0 w 21600"/>
              <a:gd name="T5" fmla="*/ 3230988 h 21600"/>
              <a:gd name="T6" fmla="*/ 7569996 w 21600"/>
              <a:gd name="T7" fmla="*/ 5515697 h 21600"/>
              <a:gd name="T8" fmla="*/ 25847549 w 21600"/>
              <a:gd name="T9" fmla="*/ 6461930 h 21600"/>
              <a:gd name="T10" fmla="*/ 44124918 w 21600"/>
              <a:gd name="T11" fmla="*/ 5515697 h 21600"/>
              <a:gd name="T12" fmla="*/ 51694910 w 21600"/>
              <a:gd name="T13" fmla="*/ 3230988 h 21600"/>
              <a:gd name="T14" fmla="*/ 44124918 w 21600"/>
              <a:gd name="T15" fmla="*/ 946233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804" name="Text Box 40"/>
          <p:cNvSpPr txBox="1">
            <a:spLocks noChangeArrowheads="1"/>
          </p:cNvSpPr>
          <p:nvPr/>
        </p:nvSpPr>
        <p:spPr bwMode="auto">
          <a:xfrm>
            <a:off x="5940425" y="4797425"/>
            <a:ext cx="936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…….</a:t>
            </a:r>
          </a:p>
        </p:txBody>
      </p:sp>
      <p:sp>
        <p:nvSpPr>
          <p:cNvPr id="32805" name="Text Box 41"/>
          <p:cNvSpPr txBox="1">
            <a:spLocks noChangeArrowheads="1"/>
          </p:cNvSpPr>
          <p:nvPr/>
        </p:nvSpPr>
        <p:spPr bwMode="auto">
          <a:xfrm>
            <a:off x="6084888" y="6308725"/>
            <a:ext cx="936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…….</a:t>
            </a:r>
          </a:p>
        </p:txBody>
      </p:sp>
      <p:sp>
        <p:nvSpPr>
          <p:cNvPr id="32806" name="Text Box 42"/>
          <p:cNvSpPr txBox="1">
            <a:spLocks noChangeArrowheads="1"/>
          </p:cNvSpPr>
          <p:nvPr/>
        </p:nvSpPr>
        <p:spPr bwMode="auto">
          <a:xfrm>
            <a:off x="3203575" y="4724400"/>
            <a:ext cx="936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…….</a:t>
            </a:r>
          </a:p>
        </p:txBody>
      </p:sp>
      <p:sp>
        <p:nvSpPr>
          <p:cNvPr id="32807" name="Line 44"/>
          <p:cNvSpPr>
            <a:spLocks noChangeShapeType="1"/>
          </p:cNvSpPr>
          <p:nvPr/>
        </p:nvSpPr>
        <p:spPr bwMode="auto">
          <a:xfrm flipH="1">
            <a:off x="3203575" y="2636838"/>
            <a:ext cx="1081088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08" name="Line 45"/>
          <p:cNvSpPr>
            <a:spLocks noChangeShapeType="1"/>
          </p:cNvSpPr>
          <p:nvPr/>
        </p:nvSpPr>
        <p:spPr bwMode="auto">
          <a:xfrm flipH="1">
            <a:off x="1692275" y="2636838"/>
            <a:ext cx="24479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09" name="Line 46"/>
          <p:cNvSpPr>
            <a:spLocks noChangeShapeType="1"/>
          </p:cNvSpPr>
          <p:nvPr/>
        </p:nvSpPr>
        <p:spPr bwMode="auto">
          <a:xfrm>
            <a:off x="4500563" y="2636838"/>
            <a:ext cx="576262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0" name="Line 47"/>
          <p:cNvSpPr>
            <a:spLocks noChangeShapeType="1"/>
          </p:cNvSpPr>
          <p:nvPr/>
        </p:nvSpPr>
        <p:spPr bwMode="auto">
          <a:xfrm>
            <a:off x="4787900" y="2636838"/>
            <a:ext cx="280828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1" name="Line 48"/>
          <p:cNvSpPr>
            <a:spLocks noChangeShapeType="1"/>
          </p:cNvSpPr>
          <p:nvPr/>
        </p:nvSpPr>
        <p:spPr bwMode="auto">
          <a:xfrm flipH="1">
            <a:off x="827088" y="3789363"/>
            <a:ext cx="865187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2" name="Line 49"/>
          <p:cNvSpPr>
            <a:spLocks noChangeShapeType="1"/>
          </p:cNvSpPr>
          <p:nvPr/>
        </p:nvSpPr>
        <p:spPr bwMode="auto">
          <a:xfrm flipH="1">
            <a:off x="1692275" y="3789363"/>
            <a:ext cx="71438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3" name="Line 50"/>
          <p:cNvSpPr>
            <a:spLocks noChangeShapeType="1"/>
          </p:cNvSpPr>
          <p:nvPr/>
        </p:nvSpPr>
        <p:spPr bwMode="auto">
          <a:xfrm>
            <a:off x="1835150" y="3789363"/>
            <a:ext cx="649288" cy="935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4" name="Line 51"/>
          <p:cNvSpPr>
            <a:spLocks noChangeShapeType="1"/>
          </p:cNvSpPr>
          <p:nvPr/>
        </p:nvSpPr>
        <p:spPr bwMode="auto">
          <a:xfrm flipH="1">
            <a:off x="4500563" y="3789363"/>
            <a:ext cx="43180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5" name="Line 52"/>
          <p:cNvSpPr>
            <a:spLocks noChangeShapeType="1"/>
          </p:cNvSpPr>
          <p:nvPr/>
        </p:nvSpPr>
        <p:spPr bwMode="auto">
          <a:xfrm>
            <a:off x="5003800" y="3789363"/>
            <a:ext cx="360363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6" name="Line 53"/>
          <p:cNvSpPr>
            <a:spLocks noChangeShapeType="1"/>
          </p:cNvSpPr>
          <p:nvPr/>
        </p:nvSpPr>
        <p:spPr bwMode="auto">
          <a:xfrm>
            <a:off x="3276600" y="3789363"/>
            <a:ext cx="287338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7" name="Line 54"/>
          <p:cNvSpPr>
            <a:spLocks noChangeShapeType="1"/>
          </p:cNvSpPr>
          <p:nvPr/>
        </p:nvSpPr>
        <p:spPr bwMode="auto">
          <a:xfrm flipH="1">
            <a:off x="7596188" y="3789363"/>
            <a:ext cx="71437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8" name="Line 55"/>
          <p:cNvSpPr>
            <a:spLocks noChangeShapeType="1"/>
          </p:cNvSpPr>
          <p:nvPr/>
        </p:nvSpPr>
        <p:spPr bwMode="auto">
          <a:xfrm flipH="1">
            <a:off x="6659563" y="3860800"/>
            <a:ext cx="865187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19" name="Line 56"/>
          <p:cNvSpPr>
            <a:spLocks noChangeShapeType="1"/>
          </p:cNvSpPr>
          <p:nvPr/>
        </p:nvSpPr>
        <p:spPr bwMode="auto">
          <a:xfrm flipH="1">
            <a:off x="468313" y="5157788"/>
            <a:ext cx="14287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0" name="Line 57"/>
          <p:cNvSpPr>
            <a:spLocks noChangeShapeType="1"/>
          </p:cNvSpPr>
          <p:nvPr/>
        </p:nvSpPr>
        <p:spPr bwMode="auto">
          <a:xfrm>
            <a:off x="827088" y="5157788"/>
            <a:ext cx="360362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1" name="Line 58"/>
          <p:cNvSpPr>
            <a:spLocks noChangeShapeType="1"/>
          </p:cNvSpPr>
          <p:nvPr/>
        </p:nvSpPr>
        <p:spPr bwMode="auto">
          <a:xfrm flipH="1">
            <a:off x="2195513" y="5157788"/>
            <a:ext cx="2889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2" name="Line 59"/>
          <p:cNvSpPr>
            <a:spLocks noChangeShapeType="1"/>
          </p:cNvSpPr>
          <p:nvPr/>
        </p:nvSpPr>
        <p:spPr bwMode="auto">
          <a:xfrm>
            <a:off x="2627313" y="5157788"/>
            <a:ext cx="360362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3" name="Line 60"/>
          <p:cNvSpPr>
            <a:spLocks noChangeShapeType="1"/>
          </p:cNvSpPr>
          <p:nvPr/>
        </p:nvSpPr>
        <p:spPr bwMode="auto">
          <a:xfrm>
            <a:off x="2916238" y="5084763"/>
            <a:ext cx="719137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4" name="Line 61"/>
          <p:cNvSpPr>
            <a:spLocks noChangeShapeType="1"/>
          </p:cNvSpPr>
          <p:nvPr/>
        </p:nvSpPr>
        <p:spPr bwMode="auto">
          <a:xfrm>
            <a:off x="4500563" y="5157788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5" name="Line 62"/>
          <p:cNvSpPr>
            <a:spLocks noChangeShapeType="1"/>
          </p:cNvSpPr>
          <p:nvPr/>
        </p:nvSpPr>
        <p:spPr bwMode="auto">
          <a:xfrm>
            <a:off x="4572000" y="5157788"/>
            <a:ext cx="7207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6" name="Line 63"/>
          <p:cNvSpPr>
            <a:spLocks noChangeShapeType="1"/>
          </p:cNvSpPr>
          <p:nvPr/>
        </p:nvSpPr>
        <p:spPr bwMode="auto">
          <a:xfrm>
            <a:off x="5364163" y="5157788"/>
            <a:ext cx="936625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7" name="Line 64"/>
          <p:cNvSpPr>
            <a:spLocks noChangeShapeType="1"/>
          </p:cNvSpPr>
          <p:nvPr/>
        </p:nvSpPr>
        <p:spPr bwMode="auto">
          <a:xfrm flipH="1">
            <a:off x="7380288" y="5084763"/>
            <a:ext cx="144462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8" name="Line 65"/>
          <p:cNvSpPr>
            <a:spLocks noChangeShapeType="1"/>
          </p:cNvSpPr>
          <p:nvPr/>
        </p:nvSpPr>
        <p:spPr bwMode="auto">
          <a:xfrm>
            <a:off x="7740650" y="5084763"/>
            <a:ext cx="287338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29" name="Text Box 68"/>
          <p:cNvSpPr txBox="1">
            <a:spLocks noChangeArrowheads="1"/>
          </p:cNvSpPr>
          <p:nvPr/>
        </p:nvSpPr>
        <p:spPr bwMode="auto">
          <a:xfrm>
            <a:off x="4067175" y="6524625"/>
            <a:ext cx="21605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/>
              <a:t>PTT</a:t>
            </a:r>
            <a:r>
              <a:rPr lang="zh-CN" altLang="en-US"/>
              <a:t>对讲集群分组</a:t>
            </a:r>
          </a:p>
        </p:txBody>
      </p:sp>
      <p:sp>
        <p:nvSpPr>
          <p:cNvPr id="32830" name="Line 69"/>
          <p:cNvSpPr>
            <a:spLocks noChangeShapeType="1"/>
          </p:cNvSpPr>
          <p:nvPr/>
        </p:nvSpPr>
        <p:spPr bwMode="auto">
          <a:xfrm flipH="1">
            <a:off x="2700338" y="6165850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31" name="Line 70"/>
          <p:cNvSpPr>
            <a:spLocks noChangeShapeType="1"/>
          </p:cNvSpPr>
          <p:nvPr/>
        </p:nvSpPr>
        <p:spPr bwMode="auto">
          <a:xfrm>
            <a:off x="2987675" y="6165850"/>
            <a:ext cx="71438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32" name="Line 71"/>
          <p:cNvSpPr>
            <a:spLocks noChangeShapeType="1"/>
          </p:cNvSpPr>
          <p:nvPr/>
        </p:nvSpPr>
        <p:spPr bwMode="auto">
          <a:xfrm>
            <a:off x="3059113" y="6165850"/>
            <a:ext cx="3603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33" name="Line 72"/>
          <p:cNvSpPr>
            <a:spLocks noChangeShapeType="1"/>
          </p:cNvSpPr>
          <p:nvPr/>
        </p:nvSpPr>
        <p:spPr bwMode="auto">
          <a:xfrm>
            <a:off x="2195513" y="61658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34" name="Line 73"/>
          <p:cNvSpPr>
            <a:spLocks noChangeShapeType="1"/>
          </p:cNvSpPr>
          <p:nvPr/>
        </p:nvSpPr>
        <p:spPr bwMode="auto">
          <a:xfrm>
            <a:off x="1476375" y="6165850"/>
            <a:ext cx="21590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35" name="Line 74"/>
          <p:cNvSpPr>
            <a:spLocks noChangeShapeType="1"/>
          </p:cNvSpPr>
          <p:nvPr/>
        </p:nvSpPr>
        <p:spPr bwMode="auto">
          <a:xfrm>
            <a:off x="1403350" y="61658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36" name="Line 75"/>
          <p:cNvSpPr>
            <a:spLocks noChangeShapeType="1"/>
          </p:cNvSpPr>
          <p:nvPr/>
        </p:nvSpPr>
        <p:spPr bwMode="auto">
          <a:xfrm flipH="1">
            <a:off x="1042988" y="6165850"/>
            <a:ext cx="1444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37" name="Line 76"/>
          <p:cNvSpPr>
            <a:spLocks noChangeShapeType="1"/>
          </p:cNvSpPr>
          <p:nvPr/>
        </p:nvSpPr>
        <p:spPr bwMode="auto">
          <a:xfrm flipH="1">
            <a:off x="395288" y="6165850"/>
            <a:ext cx="730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38" name="Line 77"/>
          <p:cNvSpPr>
            <a:spLocks noChangeShapeType="1"/>
          </p:cNvSpPr>
          <p:nvPr/>
        </p:nvSpPr>
        <p:spPr bwMode="auto">
          <a:xfrm>
            <a:off x="7524750" y="6165850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2851" name="Group 83"/>
          <p:cNvGraphicFramePr>
            <a:graphicFrameLocks noGrp="1"/>
          </p:cNvGraphicFramePr>
          <p:nvPr/>
        </p:nvGraphicFramePr>
        <p:xfrm>
          <a:off x="107950" y="2997200"/>
          <a:ext cx="8280400" cy="517525"/>
        </p:xfrm>
        <a:graphic>
          <a:graphicData uri="http://schemas.openxmlformats.org/drawingml/2006/table">
            <a:tbl>
              <a:tblPr/>
              <a:tblGrid>
                <a:gridCol w="8280400"/>
              </a:tblGrid>
              <a:tr h="373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/>
                        <a:ea typeface="黑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8774" name="Group 102"/>
          <p:cNvGraphicFramePr>
            <a:graphicFrameLocks noGrp="1"/>
          </p:cNvGraphicFramePr>
          <p:nvPr/>
        </p:nvGraphicFramePr>
        <p:xfrm>
          <a:off x="107950" y="4365625"/>
          <a:ext cx="8280400" cy="517525"/>
        </p:xfrm>
        <a:graphic>
          <a:graphicData uri="http://schemas.openxmlformats.org/drawingml/2006/table">
            <a:tbl>
              <a:tblPr/>
              <a:tblGrid>
                <a:gridCol w="8280400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/>
                        <a:ea typeface="黑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864" name="Group 96"/>
          <p:cNvGraphicFramePr>
            <a:graphicFrameLocks noGrp="1"/>
          </p:cNvGraphicFramePr>
          <p:nvPr/>
        </p:nvGraphicFramePr>
        <p:xfrm>
          <a:off x="107950" y="5516563"/>
          <a:ext cx="8315325" cy="517525"/>
        </p:xfrm>
        <a:graphic>
          <a:graphicData uri="http://schemas.openxmlformats.org/drawingml/2006/table">
            <a:tbl>
              <a:tblPr/>
              <a:tblGrid>
                <a:gridCol w="8315325"/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/>
                        <a:ea typeface="黑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867" name="Group 99"/>
          <p:cNvGraphicFramePr>
            <a:graphicFrameLocks noGrp="1"/>
          </p:cNvGraphicFramePr>
          <p:nvPr/>
        </p:nvGraphicFramePr>
        <p:xfrm>
          <a:off x="107950" y="6340475"/>
          <a:ext cx="8242300" cy="517525"/>
        </p:xfrm>
        <a:graphic>
          <a:graphicData uri="http://schemas.openxmlformats.org/drawingml/2006/table">
            <a:tbl>
              <a:tblPr/>
              <a:tblGrid>
                <a:gridCol w="8242300"/>
              </a:tblGrid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50000"/>
                        <a:buFont typeface="Wingdings 2" pitchFamily="18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ranklin Gothic Book"/>
                        <a:ea typeface="黑体" pitchFamily="2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855" name="Text Box 101"/>
          <p:cNvSpPr txBox="1">
            <a:spLocks noChangeArrowheads="1"/>
          </p:cNvSpPr>
          <p:nvPr/>
        </p:nvSpPr>
        <p:spPr bwMode="auto">
          <a:xfrm>
            <a:off x="7885113" y="1196975"/>
            <a:ext cx="10795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1200" b="1"/>
          </a:p>
        </p:txBody>
      </p:sp>
      <p:sp>
        <p:nvSpPr>
          <p:cNvPr id="32856" name="AutoShape 93"/>
          <p:cNvSpPr>
            <a:spLocks noChangeArrowheads="1"/>
          </p:cNvSpPr>
          <p:nvPr/>
        </p:nvSpPr>
        <p:spPr bwMode="auto">
          <a:xfrm>
            <a:off x="7235825" y="1773238"/>
            <a:ext cx="1223963" cy="792162"/>
          </a:xfrm>
          <a:prstGeom prst="wedgeRoundRectCallout">
            <a:avLst>
              <a:gd name="adj1" fmla="val -99028"/>
              <a:gd name="adj2" fmla="val 6523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 sz="1200" b="1">
              <a:solidFill>
                <a:schemeClr val="bg1"/>
              </a:solidFill>
            </a:endParaRPr>
          </a:p>
          <a:p>
            <a:pPr algn="ctr"/>
            <a:r>
              <a:rPr lang="zh-CN" altLang="en-US" sz="1200" b="1">
                <a:solidFill>
                  <a:schemeClr val="bg1"/>
                </a:solidFill>
              </a:rPr>
              <a:t>总调度平台</a:t>
            </a:r>
          </a:p>
        </p:txBody>
      </p:sp>
      <p:sp>
        <p:nvSpPr>
          <p:cNvPr id="32857" name="AutoShape 94"/>
          <p:cNvSpPr>
            <a:spLocks noChangeArrowheads="1"/>
          </p:cNvSpPr>
          <p:nvPr/>
        </p:nvSpPr>
        <p:spPr bwMode="auto">
          <a:xfrm>
            <a:off x="8567738" y="3213100"/>
            <a:ext cx="576262" cy="576263"/>
          </a:xfrm>
          <a:prstGeom prst="wedgeRoundRectCallout">
            <a:avLst>
              <a:gd name="adj1" fmla="val -106472"/>
              <a:gd name="adj2" fmla="val 1391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200" b="1">
                <a:solidFill>
                  <a:schemeClr val="bg1"/>
                </a:solidFill>
              </a:rPr>
              <a:t>二级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调度</a:t>
            </a:r>
          </a:p>
        </p:txBody>
      </p:sp>
      <p:sp>
        <p:nvSpPr>
          <p:cNvPr id="32858" name="AutoShape 95"/>
          <p:cNvSpPr>
            <a:spLocks noChangeArrowheads="1"/>
          </p:cNvSpPr>
          <p:nvPr/>
        </p:nvSpPr>
        <p:spPr bwMode="auto">
          <a:xfrm>
            <a:off x="8567738" y="4437063"/>
            <a:ext cx="576262" cy="576262"/>
          </a:xfrm>
          <a:prstGeom prst="wedgeRoundRectCallout">
            <a:avLst>
              <a:gd name="adj1" fmla="val -137602"/>
              <a:gd name="adj2" fmla="val 1514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200" b="1">
                <a:solidFill>
                  <a:schemeClr val="bg1"/>
                </a:solidFill>
              </a:rPr>
              <a:t>三级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调度</a:t>
            </a:r>
          </a:p>
        </p:txBody>
      </p:sp>
      <p:sp>
        <p:nvSpPr>
          <p:cNvPr id="32859" name="AutoShape 96"/>
          <p:cNvSpPr>
            <a:spLocks noChangeArrowheads="1"/>
          </p:cNvSpPr>
          <p:nvPr/>
        </p:nvSpPr>
        <p:spPr bwMode="auto">
          <a:xfrm>
            <a:off x="8567738" y="6281738"/>
            <a:ext cx="576262" cy="576262"/>
          </a:xfrm>
          <a:prstGeom prst="wedgeRoundRectCallout">
            <a:avLst>
              <a:gd name="adj1" fmla="val -106472"/>
              <a:gd name="adj2" fmla="val 1391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200" b="1">
                <a:solidFill>
                  <a:schemeClr val="bg1"/>
                </a:solidFill>
              </a:rPr>
              <a:t>五级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调度</a:t>
            </a:r>
          </a:p>
        </p:txBody>
      </p:sp>
      <p:sp>
        <p:nvSpPr>
          <p:cNvPr id="32860" name="AutoShape 97"/>
          <p:cNvSpPr>
            <a:spLocks noChangeArrowheads="1"/>
          </p:cNvSpPr>
          <p:nvPr/>
        </p:nvSpPr>
        <p:spPr bwMode="auto">
          <a:xfrm>
            <a:off x="8567738" y="5516563"/>
            <a:ext cx="576262" cy="576262"/>
          </a:xfrm>
          <a:prstGeom prst="wedgeRoundRectCallout">
            <a:avLst>
              <a:gd name="adj1" fmla="val -86639"/>
              <a:gd name="adj2" fmla="val 1721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1200" b="1">
                <a:solidFill>
                  <a:schemeClr val="bg1"/>
                </a:solidFill>
              </a:rPr>
              <a:t>四级</a:t>
            </a:r>
          </a:p>
          <a:p>
            <a:r>
              <a:rPr lang="zh-CN" altLang="en-US" sz="1200" b="1">
                <a:solidFill>
                  <a:schemeClr val="bg1"/>
                </a:solidFill>
              </a:rPr>
              <a:t>调度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571500" y="260350"/>
            <a:ext cx="6215063" cy="500063"/>
          </a:xfrm>
          <a:prstGeom prst="rect">
            <a:avLst/>
          </a:prstGeom>
          <a:effectLst>
            <a:outerShdw dist="12700" dir="5400000" algn="ctr" rotWithShape="0">
              <a:schemeClr val="bg1"/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zh-CN" sz="2800" b="1">
                <a:latin typeface="微软雅黑"/>
                <a:ea typeface="微软雅黑"/>
                <a:cs typeface="微软雅黑"/>
              </a:rPr>
              <a:t>156</a:t>
            </a:r>
            <a:r>
              <a:rPr lang="zh-CN" altLang="en-US" sz="2800" b="1">
                <a:latin typeface="微软雅黑"/>
                <a:ea typeface="微软雅黑"/>
                <a:cs typeface="微软雅黑"/>
              </a:rPr>
              <a:t>物流网营销目标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964546" y="1532336"/>
            <a:ext cx="5139029" cy="642937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”个中国最大最专业的物流门户网站</a:t>
            </a:r>
          </a:p>
        </p:txBody>
      </p:sp>
      <p:sp>
        <p:nvSpPr>
          <p:cNvPr id="17" name="流程图: 联系 16"/>
          <p:cNvSpPr/>
          <p:nvPr/>
        </p:nvSpPr>
        <p:spPr>
          <a:xfrm>
            <a:off x="928000" y="1154510"/>
            <a:ext cx="1143008" cy="1071570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48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973160" y="2902374"/>
            <a:ext cx="5924330" cy="642937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“</a:t>
            </a:r>
            <a:r>
              <a:rPr lang="en-US" altLang="zh-CN" sz="200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5”</a:t>
            </a:r>
            <a:r>
              <a:rPr lang="zh-CN" altLang="en-US" sz="200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大功能为您贴身服务，让你倍感方便快捷</a:t>
            </a:r>
          </a:p>
        </p:txBody>
      </p:sp>
      <p:sp>
        <p:nvSpPr>
          <p:cNvPr id="8" name="流程图: 联系 7"/>
          <p:cNvSpPr/>
          <p:nvPr/>
        </p:nvSpPr>
        <p:spPr>
          <a:xfrm>
            <a:off x="854975" y="4178723"/>
            <a:ext cx="1143008" cy="1071570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6</a:t>
            </a:r>
          </a:p>
        </p:txBody>
      </p:sp>
      <p:sp>
        <p:nvSpPr>
          <p:cNvPr id="13" name="流程图: 联系 12"/>
          <p:cNvSpPr/>
          <p:nvPr/>
        </p:nvSpPr>
        <p:spPr>
          <a:xfrm>
            <a:off x="928000" y="2593953"/>
            <a:ext cx="1143008" cy="1071570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8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906254" y="4270366"/>
            <a:ext cx="6482185" cy="642937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“6</a:t>
            </a:r>
            <a:r>
              <a:rPr lang="zh-CN" altLang="en-US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”种量身定制的省钱法宝，为你每月节省成千上万</a:t>
            </a:r>
          </a:p>
        </p:txBody>
      </p:sp>
      <p:sp>
        <p:nvSpPr>
          <p:cNvPr id="15381" name="Text Box 34"/>
          <p:cNvSpPr txBox="1">
            <a:spLocks noChangeArrowheads="1"/>
          </p:cNvSpPr>
          <p:nvPr/>
        </p:nvSpPr>
        <p:spPr bwMode="auto">
          <a:xfrm>
            <a:off x="1258888" y="5589588"/>
            <a:ext cx="698500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800"/>
              <a:t>“1560”</a:t>
            </a:r>
            <a:r>
              <a:rPr lang="zh-CN" altLang="en-US" sz="3600"/>
              <a:t>万物流兄弟的福音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379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3795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588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468313" y="765175"/>
            <a:ext cx="4608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现电信引入的</a:t>
            </a:r>
            <a:r>
              <a:rPr lang="en-US" altLang="zh-CN" sz="2400" b="1"/>
              <a:t>QChat</a:t>
            </a:r>
            <a:r>
              <a:rPr lang="zh-CN" altLang="en-US" sz="2400" b="1"/>
              <a:t>对讲手机</a:t>
            </a:r>
          </a:p>
        </p:txBody>
      </p:sp>
      <p:pic>
        <p:nvPicPr>
          <p:cNvPr id="33797" name="Picture 6" descr="2891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7813" y="4437063"/>
            <a:ext cx="1674812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7" descr="2353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1557338"/>
            <a:ext cx="89535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8" descr="cc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03350" y="1773238"/>
            <a:ext cx="1209675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0" descr="2011060713470035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16688" y="1196975"/>
            <a:ext cx="2068512" cy="26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1" name="Picture 11" descr="fds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5825" y="4005263"/>
            <a:ext cx="766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2" name="Picture 12" descr="ss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19700" y="3860800"/>
            <a:ext cx="117475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3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64163" y="1412875"/>
            <a:ext cx="1196975" cy="221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4" name="Picture 15" descr="nvnv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851275" y="5013325"/>
            <a:ext cx="1376363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5" name="Picture 16" descr="ffdfd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843213" y="1773238"/>
            <a:ext cx="23336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6" name="Picture 1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79388" y="4076700"/>
            <a:ext cx="14287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7" name="Picture 1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372225" y="5157788"/>
            <a:ext cx="1800225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481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4819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42875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0"/>
            <a:ext cx="5229225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Text Box 6"/>
          <p:cNvSpPr txBox="1">
            <a:spLocks noChangeArrowheads="1"/>
          </p:cNvSpPr>
          <p:nvPr/>
        </p:nvSpPr>
        <p:spPr bwMode="auto">
          <a:xfrm>
            <a:off x="5940425" y="2492375"/>
            <a:ext cx="3095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电信早期的广告方案</a:t>
            </a:r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5795963" y="3500438"/>
            <a:ext cx="316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    </a:t>
            </a:r>
            <a:r>
              <a:rPr lang="zh-CN" altLang="en-US" b="1"/>
              <a:t>中兴 </a:t>
            </a:r>
            <a:r>
              <a:rPr lang="en-US" altLang="zh-CN" b="1"/>
              <a:t>GOTA</a:t>
            </a:r>
            <a:r>
              <a:rPr lang="zh-CN" altLang="en-US" b="1"/>
              <a:t>方案</a:t>
            </a:r>
            <a:r>
              <a:rPr lang="en-US" altLang="zh-CN" b="1"/>
              <a:t>,</a:t>
            </a:r>
            <a:r>
              <a:rPr lang="zh-CN" altLang="en-US" b="1"/>
              <a:t>现已不用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PPT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00013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10"/>
          <p:cNvSpPr txBox="1">
            <a:spLocks noChangeArrowheads="1"/>
          </p:cNvSpPr>
          <p:nvPr/>
        </p:nvSpPr>
        <p:spPr bwMode="auto">
          <a:xfrm>
            <a:off x="900113" y="765175"/>
            <a:ext cx="7572375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844" name="Text Box 11"/>
          <p:cNvSpPr txBox="1">
            <a:spLocks noChangeArrowheads="1"/>
          </p:cNvSpPr>
          <p:nvPr/>
        </p:nvSpPr>
        <p:spPr bwMode="auto">
          <a:xfrm>
            <a:off x="539750" y="549275"/>
            <a:ext cx="3600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物流查询</a:t>
            </a:r>
          </a:p>
        </p:txBody>
      </p:sp>
      <p:sp>
        <p:nvSpPr>
          <p:cNvPr id="35845" name="Text Box 12"/>
          <p:cNvSpPr txBox="1">
            <a:spLocks noChangeArrowheads="1"/>
          </p:cNvSpPr>
          <p:nvPr/>
        </p:nvSpPr>
        <p:spPr bwMode="auto">
          <a:xfrm>
            <a:off x="611188" y="981075"/>
            <a:ext cx="33829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早期物流数据采集方案</a:t>
            </a:r>
          </a:p>
        </p:txBody>
      </p:sp>
      <p:pic>
        <p:nvPicPr>
          <p:cNvPr id="35846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313" y="1557338"/>
            <a:ext cx="1727200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1413" y="1700213"/>
            <a:ext cx="1223962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79838" y="1700213"/>
            <a:ext cx="1512887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2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08625" y="1628775"/>
            <a:ext cx="13684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19925" y="1628775"/>
            <a:ext cx="1584325" cy="53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1" name="AutoShape 18"/>
          <p:cNvSpPr>
            <a:spLocks noChangeArrowheads="1"/>
          </p:cNvSpPr>
          <p:nvPr/>
        </p:nvSpPr>
        <p:spPr bwMode="auto">
          <a:xfrm>
            <a:off x="2268538" y="3284538"/>
            <a:ext cx="4608512" cy="647700"/>
          </a:xfrm>
          <a:prstGeom prst="flowChartPunchedCar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大型数据库</a:t>
            </a:r>
            <a:r>
              <a:rPr lang="en-US" altLang="zh-CN">
                <a:solidFill>
                  <a:schemeClr val="bg1"/>
                </a:solidFill>
              </a:rPr>
              <a:t>Oracle</a:t>
            </a:r>
          </a:p>
        </p:txBody>
      </p:sp>
      <p:sp>
        <p:nvSpPr>
          <p:cNvPr id="35852" name="AutoShape 19"/>
          <p:cNvSpPr>
            <a:spLocks noChangeArrowheads="1"/>
          </p:cNvSpPr>
          <p:nvPr/>
        </p:nvSpPr>
        <p:spPr bwMode="auto">
          <a:xfrm>
            <a:off x="3348038" y="4941888"/>
            <a:ext cx="2663825" cy="647700"/>
          </a:xfrm>
          <a:prstGeom prst="flowChartPunchedCar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大型数据库</a:t>
            </a:r>
            <a:r>
              <a:rPr lang="en-US" altLang="zh-CN">
                <a:solidFill>
                  <a:schemeClr val="bg1"/>
                </a:solidFill>
              </a:rPr>
              <a:t>Oracle</a:t>
            </a:r>
          </a:p>
        </p:txBody>
      </p:sp>
      <p:sp>
        <p:nvSpPr>
          <p:cNvPr id="35853" name="AutoShape 20"/>
          <p:cNvSpPr>
            <a:spLocks noChangeArrowheads="1"/>
          </p:cNvSpPr>
          <p:nvPr/>
        </p:nvSpPr>
        <p:spPr bwMode="auto">
          <a:xfrm>
            <a:off x="4284663" y="2133600"/>
            <a:ext cx="719137" cy="1150938"/>
          </a:xfrm>
          <a:prstGeom prst="downArrow">
            <a:avLst>
              <a:gd name="adj1" fmla="val 50000"/>
              <a:gd name="adj2" fmla="val 4001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4" name="AutoShape 21"/>
          <p:cNvSpPr>
            <a:spLocks noChangeArrowheads="1"/>
          </p:cNvSpPr>
          <p:nvPr/>
        </p:nvSpPr>
        <p:spPr bwMode="auto">
          <a:xfrm rot="2080208">
            <a:off x="5459413" y="1997075"/>
            <a:ext cx="503237" cy="1349375"/>
          </a:xfrm>
          <a:prstGeom prst="downArrow">
            <a:avLst>
              <a:gd name="adj1" fmla="val 50000"/>
              <a:gd name="adj2" fmla="val 6703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5" name="AutoShape 23"/>
          <p:cNvSpPr>
            <a:spLocks noChangeArrowheads="1"/>
          </p:cNvSpPr>
          <p:nvPr/>
        </p:nvSpPr>
        <p:spPr bwMode="auto">
          <a:xfrm rot="-1660224">
            <a:off x="3225800" y="2071688"/>
            <a:ext cx="503238" cy="1223962"/>
          </a:xfrm>
          <a:prstGeom prst="downArrow">
            <a:avLst>
              <a:gd name="adj1" fmla="val 50000"/>
              <a:gd name="adj2" fmla="val 6080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6" name="AutoShape 24"/>
          <p:cNvSpPr>
            <a:spLocks noChangeArrowheads="1"/>
          </p:cNvSpPr>
          <p:nvPr/>
        </p:nvSpPr>
        <p:spPr bwMode="auto">
          <a:xfrm rot="-2607644">
            <a:off x="1968500" y="2035175"/>
            <a:ext cx="647700" cy="1511300"/>
          </a:xfrm>
          <a:prstGeom prst="downArrow">
            <a:avLst>
              <a:gd name="adj1" fmla="val 50000"/>
              <a:gd name="adj2" fmla="val 5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7" name="AutoShape 25"/>
          <p:cNvSpPr>
            <a:spLocks noChangeArrowheads="1"/>
          </p:cNvSpPr>
          <p:nvPr/>
        </p:nvSpPr>
        <p:spPr bwMode="auto">
          <a:xfrm rot="2113423">
            <a:off x="6781800" y="1908175"/>
            <a:ext cx="647700" cy="1512888"/>
          </a:xfrm>
          <a:prstGeom prst="downArrow">
            <a:avLst>
              <a:gd name="adj1" fmla="val 50000"/>
              <a:gd name="adj2" fmla="val 583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58" name="Oval 26"/>
          <p:cNvSpPr>
            <a:spLocks noChangeArrowheads="1"/>
          </p:cNvSpPr>
          <p:nvPr/>
        </p:nvSpPr>
        <p:spPr bwMode="auto">
          <a:xfrm>
            <a:off x="3635375" y="4221163"/>
            <a:ext cx="2160588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数据精加工</a:t>
            </a:r>
          </a:p>
        </p:txBody>
      </p:sp>
      <p:sp>
        <p:nvSpPr>
          <p:cNvPr id="35859" name="AutoShape 27"/>
          <p:cNvSpPr>
            <a:spLocks noChangeArrowheads="1"/>
          </p:cNvSpPr>
          <p:nvPr/>
        </p:nvSpPr>
        <p:spPr bwMode="auto">
          <a:xfrm>
            <a:off x="4427538" y="3933825"/>
            <a:ext cx="431800" cy="287338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5860" name="AutoShape 28"/>
          <p:cNvSpPr>
            <a:spLocks noChangeArrowheads="1"/>
          </p:cNvSpPr>
          <p:nvPr/>
        </p:nvSpPr>
        <p:spPr bwMode="auto">
          <a:xfrm>
            <a:off x="4427538" y="4652963"/>
            <a:ext cx="431800" cy="28733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35861" name="Oval 30"/>
          <p:cNvSpPr>
            <a:spLocks noChangeArrowheads="1"/>
          </p:cNvSpPr>
          <p:nvPr/>
        </p:nvSpPr>
        <p:spPr bwMode="auto">
          <a:xfrm>
            <a:off x="4140200" y="6092825"/>
            <a:ext cx="1223963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</a:rPr>
              <a:t>PC</a:t>
            </a:r>
            <a:r>
              <a:rPr lang="zh-CN" altLang="en-US" sz="1400">
                <a:solidFill>
                  <a:schemeClr val="bg1"/>
                </a:solidFill>
              </a:rPr>
              <a:t>客户端</a:t>
            </a:r>
          </a:p>
        </p:txBody>
      </p:sp>
      <p:sp>
        <p:nvSpPr>
          <p:cNvPr id="35862" name="Oval 35"/>
          <p:cNvSpPr>
            <a:spLocks noChangeArrowheads="1"/>
          </p:cNvSpPr>
          <p:nvPr/>
        </p:nvSpPr>
        <p:spPr bwMode="auto">
          <a:xfrm>
            <a:off x="5795963" y="6092825"/>
            <a:ext cx="12239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</a:rPr>
              <a:t>平板客户端</a:t>
            </a:r>
          </a:p>
        </p:txBody>
      </p:sp>
      <p:sp>
        <p:nvSpPr>
          <p:cNvPr id="35863" name="Oval 36"/>
          <p:cNvSpPr>
            <a:spLocks noChangeArrowheads="1"/>
          </p:cNvSpPr>
          <p:nvPr/>
        </p:nvSpPr>
        <p:spPr bwMode="auto">
          <a:xfrm>
            <a:off x="2124075" y="6092825"/>
            <a:ext cx="1223963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400">
                <a:solidFill>
                  <a:schemeClr val="bg1"/>
                </a:solidFill>
              </a:rPr>
              <a:t>手机客户端</a:t>
            </a:r>
          </a:p>
        </p:txBody>
      </p:sp>
      <p:sp>
        <p:nvSpPr>
          <p:cNvPr id="35864" name="Line 37"/>
          <p:cNvSpPr>
            <a:spLocks noChangeShapeType="1"/>
          </p:cNvSpPr>
          <p:nvPr/>
        </p:nvSpPr>
        <p:spPr bwMode="auto">
          <a:xfrm flipH="1">
            <a:off x="3132138" y="5589588"/>
            <a:ext cx="86360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5" name="Line 38"/>
          <p:cNvSpPr>
            <a:spLocks noChangeShapeType="1"/>
          </p:cNvSpPr>
          <p:nvPr/>
        </p:nvSpPr>
        <p:spPr bwMode="auto">
          <a:xfrm>
            <a:off x="4716463" y="558958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6" name="Line 39"/>
          <p:cNvSpPr>
            <a:spLocks noChangeShapeType="1"/>
          </p:cNvSpPr>
          <p:nvPr/>
        </p:nvSpPr>
        <p:spPr bwMode="auto">
          <a:xfrm>
            <a:off x="5364163" y="5589588"/>
            <a:ext cx="1008062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67" name="AutoShape 40"/>
          <p:cNvSpPr>
            <a:spLocks noChangeArrowheads="1"/>
          </p:cNvSpPr>
          <p:nvPr/>
        </p:nvSpPr>
        <p:spPr bwMode="auto">
          <a:xfrm rot="2562918">
            <a:off x="7847013" y="2205038"/>
            <a:ext cx="1296987" cy="1150937"/>
          </a:xfrm>
          <a:prstGeom prst="cloud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35868" name="Text Box 41"/>
          <p:cNvSpPr txBox="1">
            <a:spLocks noChangeArrowheads="1"/>
          </p:cNvSpPr>
          <p:nvPr/>
        </p:nvSpPr>
        <p:spPr bwMode="auto">
          <a:xfrm>
            <a:off x="8172450" y="2492375"/>
            <a:ext cx="7191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强势破解</a:t>
            </a:r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686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6867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755650" y="692150"/>
            <a:ext cx="388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关于数据采集</a:t>
            </a:r>
          </a:p>
        </p:txBody>
      </p: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755650" y="1484313"/>
            <a:ext cx="7993063" cy="339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arenR"/>
            </a:pPr>
            <a:r>
              <a:rPr lang="zh-CN" altLang="en-US"/>
              <a:t>前</a:t>
            </a:r>
            <a:r>
              <a:rPr lang="en-US" altLang="zh-CN"/>
              <a:t>3-6</a:t>
            </a:r>
            <a:r>
              <a:rPr lang="zh-CN" altLang="en-US"/>
              <a:t>个月</a:t>
            </a:r>
            <a:r>
              <a:rPr lang="en-US" altLang="zh-CN"/>
              <a:t>,</a:t>
            </a:r>
            <a:r>
              <a:rPr lang="zh-CN" altLang="en-US"/>
              <a:t>物流数据</a:t>
            </a:r>
            <a:r>
              <a:rPr lang="en-US" altLang="zh-CN"/>
              <a:t>(</a:t>
            </a:r>
            <a:r>
              <a:rPr lang="zh-CN" altLang="en-US"/>
              <a:t>车源</a:t>
            </a:r>
            <a:r>
              <a:rPr lang="en-US" altLang="zh-CN"/>
              <a:t>,</a:t>
            </a:r>
            <a:r>
              <a:rPr lang="zh-CN" altLang="en-US"/>
              <a:t>货源</a:t>
            </a:r>
            <a:r>
              <a:rPr lang="en-US" altLang="zh-CN"/>
              <a:t>,</a:t>
            </a:r>
            <a:r>
              <a:rPr lang="zh-CN" altLang="en-US"/>
              <a:t>专线</a:t>
            </a:r>
            <a:r>
              <a:rPr lang="en-US" altLang="zh-CN"/>
              <a:t>,</a:t>
            </a:r>
            <a:r>
              <a:rPr lang="zh-CN" altLang="en-US"/>
              <a:t>二手车数据资源从以上五个网站自动采集</a:t>
            </a:r>
            <a:r>
              <a:rPr lang="en-US" altLang="zh-CN"/>
              <a:t>,</a:t>
            </a:r>
            <a:r>
              <a:rPr lang="zh-CN" altLang="en-US"/>
              <a:t>经内部深加工程序生成我主要的数据库</a:t>
            </a:r>
            <a:r>
              <a:rPr lang="en-US" altLang="zh-CN"/>
              <a:t>,</a:t>
            </a:r>
            <a:r>
              <a:rPr lang="zh-CN" altLang="en-US"/>
              <a:t>数据量每天</a:t>
            </a:r>
            <a:r>
              <a:rPr lang="en-US" altLang="zh-CN"/>
              <a:t>50</a:t>
            </a:r>
            <a:r>
              <a:rPr lang="zh-CN" altLang="en-US"/>
              <a:t>万条</a:t>
            </a:r>
            <a:r>
              <a:rPr lang="en-US" altLang="zh-CN"/>
              <a:t>.</a:t>
            </a:r>
          </a:p>
          <a:p>
            <a:pPr marL="342900" indent="-342900">
              <a:spcBef>
                <a:spcPct val="50000"/>
              </a:spcBef>
              <a:buFontTx/>
              <a:buAutoNum type="arabicParenR"/>
            </a:pPr>
            <a:endParaRPr lang="en-US" altLang="zh-CN"/>
          </a:p>
          <a:p>
            <a:pPr marL="342900" indent="-342900">
              <a:spcBef>
                <a:spcPct val="50000"/>
              </a:spcBef>
              <a:buFontTx/>
              <a:buAutoNum type="arabicParenR" startAt="2"/>
            </a:pPr>
            <a:r>
              <a:rPr lang="zh-CN" altLang="en-US"/>
              <a:t>我方手机终端</a:t>
            </a:r>
            <a:r>
              <a:rPr lang="en-US" altLang="zh-CN"/>
              <a:t>,</a:t>
            </a:r>
            <a:r>
              <a:rPr lang="zh-CN" altLang="en-US"/>
              <a:t>设计一键发布功能</a:t>
            </a:r>
            <a:r>
              <a:rPr lang="en-US" altLang="zh-CN"/>
              <a:t>,</a:t>
            </a:r>
            <a:r>
              <a:rPr lang="zh-CN" altLang="en-US"/>
              <a:t>随着手机的发放量</a:t>
            </a:r>
            <a:r>
              <a:rPr lang="en-US" altLang="zh-CN"/>
              <a:t>,</a:t>
            </a:r>
            <a:r>
              <a:rPr lang="zh-CN" altLang="en-US"/>
              <a:t>优先发布我方手机信息</a:t>
            </a:r>
            <a:r>
              <a:rPr lang="en-US" altLang="zh-CN"/>
              <a:t>,</a:t>
            </a:r>
            <a:r>
              <a:rPr lang="zh-CN" altLang="en-US"/>
              <a:t>未有代理区域</a:t>
            </a:r>
            <a:r>
              <a:rPr lang="en-US" altLang="zh-CN"/>
              <a:t>,</a:t>
            </a:r>
            <a:r>
              <a:rPr lang="zh-CN" altLang="en-US"/>
              <a:t>采用网上自动采集数据</a:t>
            </a:r>
            <a:r>
              <a:rPr lang="en-US" altLang="zh-CN"/>
              <a:t>.</a:t>
            </a:r>
          </a:p>
          <a:p>
            <a:pPr marL="342900" indent="-342900">
              <a:spcBef>
                <a:spcPct val="50000"/>
              </a:spcBef>
              <a:buFontTx/>
              <a:buAutoNum type="arabicParenR" startAt="2"/>
            </a:pPr>
            <a:endParaRPr lang="en-US" altLang="zh-CN"/>
          </a:p>
          <a:p>
            <a:pPr marL="342900" indent="-342900">
              <a:spcBef>
                <a:spcPct val="50000"/>
              </a:spcBef>
              <a:buFontTx/>
              <a:buAutoNum type="arabicParenR" startAt="2"/>
            </a:pPr>
            <a:r>
              <a:rPr lang="zh-CN" altLang="en-US"/>
              <a:t>以积分方式</a:t>
            </a:r>
            <a:r>
              <a:rPr lang="en-US" altLang="zh-CN"/>
              <a:t>,</a:t>
            </a:r>
            <a:r>
              <a:rPr lang="zh-CN" altLang="en-US"/>
              <a:t>鼓励信息发布</a:t>
            </a:r>
            <a:r>
              <a:rPr lang="en-US" altLang="zh-CN"/>
              <a:t>,</a:t>
            </a:r>
            <a:r>
              <a:rPr lang="zh-CN" altLang="en-US"/>
              <a:t>奖励话费或上网流量</a:t>
            </a:r>
            <a:r>
              <a:rPr lang="en-US" altLang="zh-CN"/>
              <a:t>.</a:t>
            </a:r>
          </a:p>
          <a:p>
            <a:pPr marL="342900" indent="-342900">
              <a:spcBef>
                <a:spcPct val="50000"/>
              </a:spcBef>
              <a:buFontTx/>
              <a:buAutoNum type="arabicParenR" startAt="2"/>
            </a:pPr>
            <a:endParaRPr lang="en-US" altLang="zh-CN"/>
          </a:p>
          <a:p>
            <a:pPr marL="342900" indent="-342900">
              <a:spcBef>
                <a:spcPct val="50000"/>
              </a:spcBef>
              <a:buFontTx/>
              <a:buAutoNum type="arabicParenR" startAt="2"/>
            </a:pPr>
            <a:r>
              <a:rPr lang="zh-CN" altLang="en-US"/>
              <a:t>以发布信息换手机</a:t>
            </a:r>
            <a:r>
              <a:rPr lang="en-US" altLang="zh-CN"/>
              <a:t>,</a:t>
            </a:r>
            <a:r>
              <a:rPr lang="zh-CN" altLang="en-US"/>
              <a:t>鼓励物流商主动发布信息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789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7891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891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38915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38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司机</a:t>
            </a:r>
          </a:p>
        </p:txBody>
      </p:sp>
      <p:pic>
        <p:nvPicPr>
          <p:cNvPr id="59396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rgbClr val="000000"/>
            </a:solidFill>
            <a:prstDash val="lgDashDot"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755650" y="476250"/>
            <a:ext cx="5616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u="sng"/>
              <a:t>物流业现状分析</a:t>
            </a:r>
          </a:p>
        </p:txBody>
      </p:sp>
      <p:sp>
        <p:nvSpPr>
          <p:cNvPr id="16389" name="Oval 7"/>
          <p:cNvSpPr>
            <a:spLocks noChangeArrowheads="1"/>
          </p:cNvSpPr>
          <p:nvPr/>
        </p:nvSpPr>
        <p:spPr bwMode="auto">
          <a:xfrm>
            <a:off x="250825" y="1773238"/>
            <a:ext cx="2087563" cy="9366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司机</a:t>
            </a:r>
          </a:p>
        </p:txBody>
      </p:sp>
      <p:sp>
        <p:nvSpPr>
          <p:cNvPr id="16390" name="Oval 10"/>
          <p:cNvSpPr>
            <a:spLocks noChangeArrowheads="1"/>
          </p:cNvSpPr>
          <p:nvPr/>
        </p:nvSpPr>
        <p:spPr bwMode="auto">
          <a:xfrm>
            <a:off x="6588125" y="1773238"/>
            <a:ext cx="2087563" cy="9366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物流公司</a:t>
            </a:r>
          </a:p>
        </p:txBody>
      </p:sp>
      <p:sp>
        <p:nvSpPr>
          <p:cNvPr id="16391" name="Oval 11"/>
          <p:cNvSpPr>
            <a:spLocks noChangeArrowheads="1"/>
          </p:cNvSpPr>
          <p:nvPr/>
        </p:nvSpPr>
        <p:spPr bwMode="auto">
          <a:xfrm>
            <a:off x="3635375" y="4797425"/>
            <a:ext cx="2087563" cy="9366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货主</a:t>
            </a:r>
          </a:p>
        </p:txBody>
      </p:sp>
      <p:sp>
        <p:nvSpPr>
          <p:cNvPr id="16392" name="Rectangle 12"/>
          <p:cNvSpPr>
            <a:spLocks noChangeArrowheads="1"/>
          </p:cNvSpPr>
          <p:nvPr/>
        </p:nvSpPr>
        <p:spPr bwMode="auto">
          <a:xfrm>
            <a:off x="3924300" y="1484313"/>
            <a:ext cx="1655763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>
                <a:solidFill>
                  <a:srgbClr val="33CCFF"/>
                </a:solidFill>
              </a:rPr>
              <a:t>通讯费用高</a:t>
            </a:r>
          </a:p>
        </p:txBody>
      </p:sp>
      <p:sp>
        <p:nvSpPr>
          <p:cNvPr id="16393" name="Rectangle 13"/>
          <p:cNvSpPr>
            <a:spLocks noChangeArrowheads="1"/>
          </p:cNvSpPr>
          <p:nvPr/>
        </p:nvSpPr>
        <p:spPr bwMode="auto">
          <a:xfrm>
            <a:off x="250825" y="3429000"/>
            <a:ext cx="233997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行业竟争大，司机处于被动状态</a:t>
            </a:r>
          </a:p>
        </p:txBody>
      </p:sp>
      <p:sp>
        <p:nvSpPr>
          <p:cNvPr id="16394" name="Rectangle 14"/>
          <p:cNvSpPr>
            <a:spLocks noChangeArrowheads="1"/>
          </p:cNvSpPr>
          <p:nvPr/>
        </p:nvSpPr>
        <p:spPr bwMode="auto">
          <a:xfrm>
            <a:off x="3708400" y="1052513"/>
            <a:ext cx="2160588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没有整套车管代办服务</a:t>
            </a:r>
          </a:p>
        </p:txBody>
      </p:sp>
      <p:sp>
        <p:nvSpPr>
          <p:cNvPr id="16395" name="Rectangle 16"/>
          <p:cNvSpPr>
            <a:spLocks noChangeArrowheads="1"/>
          </p:cNvSpPr>
          <p:nvPr/>
        </p:nvSpPr>
        <p:spPr bwMode="auto">
          <a:xfrm>
            <a:off x="3635375" y="2924175"/>
            <a:ext cx="2160588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没有应急跟踪追踪救援系统</a:t>
            </a:r>
          </a:p>
        </p:txBody>
      </p:sp>
      <p:sp>
        <p:nvSpPr>
          <p:cNvPr id="16396" name="Rectangle 20"/>
          <p:cNvSpPr>
            <a:spLocks noChangeArrowheads="1"/>
          </p:cNvSpPr>
          <p:nvPr/>
        </p:nvSpPr>
        <p:spPr bwMode="auto">
          <a:xfrm>
            <a:off x="7596188" y="1052513"/>
            <a:ext cx="13684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有货找合适的车难</a:t>
            </a:r>
          </a:p>
        </p:txBody>
      </p:sp>
      <p:sp>
        <p:nvSpPr>
          <p:cNvPr id="16397" name="Rectangle 21"/>
          <p:cNvSpPr>
            <a:spLocks noChangeArrowheads="1"/>
          </p:cNvSpPr>
          <p:nvPr/>
        </p:nvSpPr>
        <p:spPr bwMode="auto">
          <a:xfrm>
            <a:off x="4140200" y="2349500"/>
            <a:ext cx="1223963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缺钱找钱难</a:t>
            </a:r>
          </a:p>
        </p:txBody>
      </p:sp>
      <p:sp>
        <p:nvSpPr>
          <p:cNvPr id="16398" name="Rectangle 23"/>
          <p:cNvSpPr>
            <a:spLocks noChangeArrowheads="1"/>
          </p:cNvSpPr>
          <p:nvPr/>
        </p:nvSpPr>
        <p:spPr bwMode="auto">
          <a:xfrm>
            <a:off x="6732588" y="3429000"/>
            <a:ext cx="2160587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没有整套车辆跟综指挥调度系统</a:t>
            </a:r>
          </a:p>
        </p:txBody>
      </p:sp>
      <p:sp>
        <p:nvSpPr>
          <p:cNvPr id="16399" name="Rectangle 31"/>
          <p:cNvSpPr>
            <a:spLocks noChangeArrowheads="1"/>
          </p:cNvSpPr>
          <p:nvPr/>
        </p:nvSpPr>
        <p:spPr bwMode="auto">
          <a:xfrm>
            <a:off x="6300788" y="4365625"/>
            <a:ext cx="2520950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没有很好的信息发布渠道</a:t>
            </a:r>
          </a:p>
        </p:txBody>
      </p:sp>
      <p:sp>
        <p:nvSpPr>
          <p:cNvPr id="16400" name="Rectangle 32"/>
          <p:cNvSpPr>
            <a:spLocks noChangeArrowheads="1"/>
          </p:cNvSpPr>
          <p:nvPr/>
        </p:nvSpPr>
        <p:spPr bwMode="auto">
          <a:xfrm>
            <a:off x="684213" y="4365625"/>
            <a:ext cx="2520950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对押运货物缺跟踪及监控手段</a:t>
            </a:r>
          </a:p>
        </p:txBody>
      </p:sp>
      <p:sp>
        <p:nvSpPr>
          <p:cNvPr id="16401" name="Rectangle 33"/>
          <p:cNvSpPr>
            <a:spLocks noChangeArrowheads="1"/>
          </p:cNvSpPr>
          <p:nvPr/>
        </p:nvSpPr>
        <p:spPr bwMode="auto">
          <a:xfrm>
            <a:off x="6300788" y="5949950"/>
            <a:ext cx="2592387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没有一套货运，风险，提保交易的平台</a:t>
            </a:r>
          </a:p>
        </p:txBody>
      </p:sp>
      <p:sp>
        <p:nvSpPr>
          <p:cNvPr id="16402" name="Rectangle 34"/>
          <p:cNvSpPr>
            <a:spLocks noChangeArrowheads="1"/>
          </p:cNvSpPr>
          <p:nvPr/>
        </p:nvSpPr>
        <p:spPr bwMode="auto">
          <a:xfrm>
            <a:off x="6300788" y="5084763"/>
            <a:ext cx="2087562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没有手段确保货物安全</a:t>
            </a:r>
          </a:p>
        </p:txBody>
      </p:sp>
      <p:sp>
        <p:nvSpPr>
          <p:cNvPr id="16403" name="Rectangle 35"/>
          <p:cNvSpPr>
            <a:spLocks noChangeArrowheads="1"/>
          </p:cNvSpPr>
          <p:nvPr/>
        </p:nvSpPr>
        <p:spPr bwMode="auto">
          <a:xfrm>
            <a:off x="4067175" y="1916113"/>
            <a:ext cx="1295400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货物拼车难</a:t>
            </a:r>
          </a:p>
        </p:txBody>
      </p:sp>
      <p:sp>
        <p:nvSpPr>
          <p:cNvPr id="16404" name="Rectangle 36"/>
          <p:cNvSpPr>
            <a:spLocks noChangeArrowheads="1"/>
          </p:cNvSpPr>
          <p:nvPr/>
        </p:nvSpPr>
        <p:spPr bwMode="auto">
          <a:xfrm>
            <a:off x="1116013" y="5084763"/>
            <a:ext cx="2087562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没有全套货运保险解决方案</a:t>
            </a:r>
          </a:p>
        </p:txBody>
      </p:sp>
      <p:sp>
        <p:nvSpPr>
          <p:cNvPr id="16405" name="Rectangle 37"/>
          <p:cNvSpPr>
            <a:spLocks noChangeArrowheads="1"/>
          </p:cNvSpPr>
          <p:nvPr/>
        </p:nvSpPr>
        <p:spPr bwMode="auto">
          <a:xfrm>
            <a:off x="0" y="1125538"/>
            <a:ext cx="1368425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有车找合适的货难</a:t>
            </a:r>
          </a:p>
        </p:txBody>
      </p:sp>
      <p:sp>
        <p:nvSpPr>
          <p:cNvPr id="16406" name="Rectangle 38"/>
          <p:cNvSpPr>
            <a:spLocks noChangeArrowheads="1"/>
          </p:cNvSpPr>
          <p:nvPr/>
        </p:nvSpPr>
        <p:spPr bwMode="auto">
          <a:xfrm>
            <a:off x="971550" y="5949950"/>
            <a:ext cx="2305050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难与物流公司，司机建立互信机制</a:t>
            </a:r>
          </a:p>
        </p:txBody>
      </p:sp>
      <p:sp>
        <p:nvSpPr>
          <p:cNvPr id="16407" name="Line 39"/>
          <p:cNvSpPr>
            <a:spLocks noChangeShapeType="1"/>
          </p:cNvSpPr>
          <p:nvPr/>
        </p:nvSpPr>
        <p:spPr bwMode="auto">
          <a:xfrm flipH="1" flipV="1">
            <a:off x="468313" y="1412875"/>
            <a:ext cx="28733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8" name="Line 40"/>
          <p:cNvSpPr>
            <a:spLocks noChangeShapeType="1"/>
          </p:cNvSpPr>
          <p:nvPr/>
        </p:nvSpPr>
        <p:spPr bwMode="auto">
          <a:xfrm flipV="1">
            <a:off x="1476375" y="1196975"/>
            <a:ext cx="22320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09" name="Line 41"/>
          <p:cNvSpPr>
            <a:spLocks noChangeShapeType="1"/>
          </p:cNvSpPr>
          <p:nvPr/>
        </p:nvSpPr>
        <p:spPr bwMode="auto">
          <a:xfrm flipV="1">
            <a:off x="1979613" y="1628775"/>
            <a:ext cx="194468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0" name="Line 42"/>
          <p:cNvSpPr>
            <a:spLocks noChangeShapeType="1"/>
          </p:cNvSpPr>
          <p:nvPr/>
        </p:nvSpPr>
        <p:spPr bwMode="auto">
          <a:xfrm flipV="1">
            <a:off x="2339975" y="2060575"/>
            <a:ext cx="17272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1" name="Line 43"/>
          <p:cNvSpPr>
            <a:spLocks noChangeShapeType="1"/>
          </p:cNvSpPr>
          <p:nvPr/>
        </p:nvSpPr>
        <p:spPr bwMode="auto">
          <a:xfrm>
            <a:off x="2339975" y="2349500"/>
            <a:ext cx="180022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2" name="Line 44"/>
          <p:cNvSpPr>
            <a:spLocks noChangeShapeType="1"/>
          </p:cNvSpPr>
          <p:nvPr/>
        </p:nvSpPr>
        <p:spPr bwMode="auto">
          <a:xfrm>
            <a:off x="2124075" y="2565400"/>
            <a:ext cx="1584325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3" name="Line 46"/>
          <p:cNvSpPr>
            <a:spLocks noChangeShapeType="1"/>
          </p:cNvSpPr>
          <p:nvPr/>
        </p:nvSpPr>
        <p:spPr bwMode="auto">
          <a:xfrm>
            <a:off x="1258888" y="27813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4" name="Line 47"/>
          <p:cNvSpPr>
            <a:spLocks noChangeShapeType="1"/>
          </p:cNvSpPr>
          <p:nvPr/>
        </p:nvSpPr>
        <p:spPr bwMode="auto">
          <a:xfrm flipV="1">
            <a:off x="8101013" y="1412875"/>
            <a:ext cx="2159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5" name="Line 48"/>
          <p:cNvSpPr>
            <a:spLocks noChangeShapeType="1"/>
          </p:cNvSpPr>
          <p:nvPr/>
        </p:nvSpPr>
        <p:spPr bwMode="auto">
          <a:xfrm flipH="1" flipV="1">
            <a:off x="5867400" y="1196975"/>
            <a:ext cx="1944688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6" name="Line 49"/>
          <p:cNvSpPr>
            <a:spLocks noChangeShapeType="1"/>
          </p:cNvSpPr>
          <p:nvPr/>
        </p:nvSpPr>
        <p:spPr bwMode="auto">
          <a:xfrm flipH="1" flipV="1">
            <a:off x="5580063" y="1628775"/>
            <a:ext cx="14398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7" name="Line 50"/>
          <p:cNvSpPr>
            <a:spLocks noChangeShapeType="1"/>
          </p:cNvSpPr>
          <p:nvPr/>
        </p:nvSpPr>
        <p:spPr bwMode="auto">
          <a:xfrm flipH="1" flipV="1">
            <a:off x="5364163" y="2060575"/>
            <a:ext cx="1223962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8" name="Line 51"/>
          <p:cNvSpPr>
            <a:spLocks noChangeShapeType="1"/>
          </p:cNvSpPr>
          <p:nvPr/>
        </p:nvSpPr>
        <p:spPr bwMode="auto">
          <a:xfrm flipH="1">
            <a:off x="5364163" y="2349500"/>
            <a:ext cx="12954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19" name="Line 52"/>
          <p:cNvSpPr>
            <a:spLocks noChangeShapeType="1"/>
          </p:cNvSpPr>
          <p:nvPr/>
        </p:nvSpPr>
        <p:spPr bwMode="auto">
          <a:xfrm flipH="1">
            <a:off x="5795963" y="2636838"/>
            <a:ext cx="1223962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20" name="Line 53"/>
          <p:cNvSpPr>
            <a:spLocks noChangeShapeType="1"/>
          </p:cNvSpPr>
          <p:nvPr/>
        </p:nvSpPr>
        <p:spPr bwMode="auto">
          <a:xfrm>
            <a:off x="7812088" y="2708275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21" name="Line 55"/>
          <p:cNvSpPr>
            <a:spLocks noChangeShapeType="1"/>
          </p:cNvSpPr>
          <p:nvPr/>
        </p:nvSpPr>
        <p:spPr bwMode="auto">
          <a:xfrm flipH="1" flipV="1">
            <a:off x="3132138" y="4508500"/>
            <a:ext cx="792162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22" name="Line 56"/>
          <p:cNvSpPr>
            <a:spLocks noChangeShapeType="1"/>
          </p:cNvSpPr>
          <p:nvPr/>
        </p:nvSpPr>
        <p:spPr bwMode="auto">
          <a:xfrm flipH="1">
            <a:off x="3132138" y="5229225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23" name="Line 57"/>
          <p:cNvSpPr>
            <a:spLocks noChangeShapeType="1"/>
          </p:cNvSpPr>
          <p:nvPr/>
        </p:nvSpPr>
        <p:spPr bwMode="auto">
          <a:xfrm flipH="1">
            <a:off x="3276600" y="5661025"/>
            <a:ext cx="7905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24" name="Line 59"/>
          <p:cNvSpPr>
            <a:spLocks noChangeShapeType="1"/>
          </p:cNvSpPr>
          <p:nvPr/>
        </p:nvSpPr>
        <p:spPr bwMode="auto">
          <a:xfrm>
            <a:off x="5724525" y="522922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25" name="Line 60"/>
          <p:cNvSpPr>
            <a:spLocks noChangeShapeType="1"/>
          </p:cNvSpPr>
          <p:nvPr/>
        </p:nvSpPr>
        <p:spPr bwMode="auto">
          <a:xfrm flipV="1">
            <a:off x="5508625" y="4508500"/>
            <a:ext cx="792163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26" name="Line 61"/>
          <p:cNvSpPr>
            <a:spLocks noChangeShapeType="1"/>
          </p:cNvSpPr>
          <p:nvPr/>
        </p:nvSpPr>
        <p:spPr bwMode="auto">
          <a:xfrm>
            <a:off x="5364163" y="5589588"/>
            <a:ext cx="936625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27" name="Line 62"/>
          <p:cNvSpPr>
            <a:spLocks noChangeShapeType="1"/>
          </p:cNvSpPr>
          <p:nvPr/>
        </p:nvSpPr>
        <p:spPr bwMode="auto">
          <a:xfrm flipV="1">
            <a:off x="4643438" y="3789363"/>
            <a:ext cx="0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28" name="Rectangle 63"/>
          <p:cNvSpPr>
            <a:spLocks noChangeArrowheads="1"/>
          </p:cNvSpPr>
          <p:nvPr/>
        </p:nvSpPr>
        <p:spPr bwMode="auto">
          <a:xfrm>
            <a:off x="3851275" y="6092825"/>
            <a:ext cx="1655763" cy="2889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>
                <a:solidFill>
                  <a:srgbClr val="33CCFF"/>
                </a:solidFill>
              </a:rPr>
              <a:t>通讯费用高</a:t>
            </a:r>
          </a:p>
        </p:txBody>
      </p:sp>
      <p:sp>
        <p:nvSpPr>
          <p:cNvPr id="16429" name="Line 64"/>
          <p:cNvSpPr>
            <a:spLocks noChangeShapeType="1"/>
          </p:cNvSpPr>
          <p:nvPr/>
        </p:nvSpPr>
        <p:spPr bwMode="auto">
          <a:xfrm>
            <a:off x="4643438" y="5734050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30" name="Oval 65"/>
          <p:cNvSpPr>
            <a:spLocks noChangeArrowheads="1"/>
          </p:cNvSpPr>
          <p:nvPr/>
        </p:nvSpPr>
        <p:spPr bwMode="auto">
          <a:xfrm>
            <a:off x="3419475" y="3429000"/>
            <a:ext cx="2519363" cy="3587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>
                <a:solidFill>
                  <a:schemeClr val="bg1"/>
                </a:solidFill>
              </a:rPr>
              <a:t>往来款太多，转账烦锁，手续费高</a:t>
            </a:r>
          </a:p>
        </p:txBody>
      </p:sp>
      <p:sp>
        <p:nvSpPr>
          <p:cNvPr id="16431" name="Line 66"/>
          <p:cNvSpPr>
            <a:spLocks noChangeShapeType="1"/>
          </p:cNvSpPr>
          <p:nvPr/>
        </p:nvSpPr>
        <p:spPr bwMode="auto">
          <a:xfrm flipH="1">
            <a:off x="5867400" y="2636838"/>
            <a:ext cx="1296988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432" name="Line 67"/>
          <p:cNvSpPr>
            <a:spLocks noChangeShapeType="1"/>
          </p:cNvSpPr>
          <p:nvPr/>
        </p:nvSpPr>
        <p:spPr bwMode="auto">
          <a:xfrm>
            <a:off x="1979613" y="2565400"/>
            <a:ext cx="1512887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41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 smtClean="0"/>
          </a:p>
        </p:txBody>
      </p:sp>
      <p:pic>
        <p:nvPicPr>
          <p:cNvPr id="17411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755650" y="765175"/>
            <a:ext cx="5616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/>
              <a:t>156</a:t>
            </a:r>
            <a:r>
              <a:rPr lang="zh-CN" altLang="en-US" sz="2400" b="1"/>
              <a:t>物流平台规划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900113" y="1557338"/>
            <a:ext cx="77041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17414" name="Oval 7"/>
          <p:cNvSpPr>
            <a:spLocks noChangeArrowheads="1"/>
          </p:cNvSpPr>
          <p:nvPr/>
        </p:nvSpPr>
        <p:spPr bwMode="auto">
          <a:xfrm>
            <a:off x="2627313" y="1628775"/>
            <a:ext cx="3816350" cy="9366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bg2"/>
                </a:solidFill>
                <a:hlinkClick r:id="rId3"/>
              </a:rPr>
              <a:t>www.156wl.net</a:t>
            </a:r>
            <a:r>
              <a:rPr lang="zh-CN" altLang="en-US">
                <a:solidFill>
                  <a:schemeClr val="bg2"/>
                </a:solidFill>
              </a:rPr>
              <a:t>物流网站</a:t>
            </a:r>
          </a:p>
        </p:txBody>
      </p:sp>
      <p:sp>
        <p:nvSpPr>
          <p:cNvPr id="17415" name="Oval 8"/>
          <p:cNvSpPr>
            <a:spLocks noChangeArrowheads="1"/>
          </p:cNvSpPr>
          <p:nvPr/>
        </p:nvSpPr>
        <p:spPr bwMode="auto">
          <a:xfrm>
            <a:off x="5508625" y="3644900"/>
            <a:ext cx="2881313" cy="863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156</a:t>
            </a:r>
            <a:r>
              <a:rPr lang="zh-CN" altLang="en-US">
                <a:solidFill>
                  <a:schemeClr val="bg1"/>
                </a:solidFill>
              </a:rPr>
              <a:t>控制中心后台</a:t>
            </a:r>
          </a:p>
          <a:p>
            <a:pPr algn="ctr"/>
            <a:r>
              <a:rPr lang="zh-CN" altLang="en-US">
                <a:solidFill>
                  <a:schemeClr val="bg1"/>
                </a:solidFill>
              </a:rPr>
              <a:t>（对讲，</a:t>
            </a:r>
            <a:r>
              <a:rPr lang="en-US" altLang="zh-CN">
                <a:solidFill>
                  <a:schemeClr val="bg1"/>
                </a:solidFill>
              </a:rPr>
              <a:t>GPS</a:t>
            </a:r>
            <a:r>
              <a:rPr lang="zh-CN" altLang="en-US">
                <a:solidFill>
                  <a:schemeClr val="bg1"/>
                </a:solidFill>
              </a:rPr>
              <a:t>跟综）</a:t>
            </a:r>
          </a:p>
        </p:txBody>
      </p:sp>
      <p:sp>
        <p:nvSpPr>
          <p:cNvPr id="17416" name="Oval 10"/>
          <p:cNvSpPr>
            <a:spLocks noChangeArrowheads="1"/>
          </p:cNvSpPr>
          <p:nvPr/>
        </p:nvSpPr>
        <p:spPr bwMode="auto">
          <a:xfrm>
            <a:off x="611188" y="3644900"/>
            <a:ext cx="2881312" cy="863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156</a:t>
            </a:r>
            <a:r>
              <a:rPr lang="zh-CN" altLang="en-US">
                <a:solidFill>
                  <a:schemeClr val="bg1"/>
                </a:solidFill>
              </a:rPr>
              <a:t>手机客户端</a:t>
            </a:r>
          </a:p>
        </p:txBody>
      </p:sp>
      <p:sp>
        <p:nvSpPr>
          <p:cNvPr id="17417" name="Rectangle 12"/>
          <p:cNvSpPr>
            <a:spLocks noChangeArrowheads="1"/>
          </p:cNvSpPr>
          <p:nvPr/>
        </p:nvSpPr>
        <p:spPr bwMode="auto">
          <a:xfrm>
            <a:off x="755650" y="1557338"/>
            <a:ext cx="1655763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车源，货源信息展示</a:t>
            </a:r>
          </a:p>
        </p:txBody>
      </p:sp>
      <p:sp>
        <p:nvSpPr>
          <p:cNvPr id="17418" name="Rectangle 15"/>
          <p:cNvSpPr>
            <a:spLocks noChangeArrowheads="1"/>
          </p:cNvSpPr>
          <p:nvPr/>
        </p:nvSpPr>
        <p:spPr bwMode="auto">
          <a:xfrm>
            <a:off x="6516688" y="1484313"/>
            <a:ext cx="1655762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客户端软件下载</a:t>
            </a:r>
          </a:p>
        </p:txBody>
      </p:sp>
      <p:sp>
        <p:nvSpPr>
          <p:cNvPr id="17419" name="Rectangle 16"/>
          <p:cNvSpPr>
            <a:spLocks noChangeArrowheads="1"/>
          </p:cNvSpPr>
          <p:nvPr/>
        </p:nvSpPr>
        <p:spPr bwMode="auto">
          <a:xfrm>
            <a:off x="1187450" y="2349500"/>
            <a:ext cx="1296988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各地招商</a:t>
            </a:r>
          </a:p>
        </p:txBody>
      </p:sp>
      <p:sp>
        <p:nvSpPr>
          <p:cNvPr id="17420" name="Rectangle 17"/>
          <p:cNvSpPr>
            <a:spLocks noChangeArrowheads="1"/>
          </p:cNvSpPr>
          <p:nvPr/>
        </p:nvSpPr>
        <p:spPr bwMode="auto">
          <a:xfrm>
            <a:off x="0" y="4652963"/>
            <a:ext cx="863600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/>
              <a:t>BREW</a:t>
            </a:r>
          </a:p>
        </p:txBody>
      </p:sp>
      <p:sp>
        <p:nvSpPr>
          <p:cNvPr id="17421" name="Rectangle 18"/>
          <p:cNvSpPr>
            <a:spLocks noChangeArrowheads="1"/>
          </p:cNvSpPr>
          <p:nvPr/>
        </p:nvSpPr>
        <p:spPr bwMode="auto">
          <a:xfrm>
            <a:off x="971550" y="5300663"/>
            <a:ext cx="863600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/>
              <a:t>android</a:t>
            </a:r>
          </a:p>
        </p:txBody>
      </p:sp>
      <p:sp>
        <p:nvSpPr>
          <p:cNvPr id="17422" name="Rectangle 19"/>
          <p:cNvSpPr>
            <a:spLocks noChangeArrowheads="1"/>
          </p:cNvSpPr>
          <p:nvPr/>
        </p:nvSpPr>
        <p:spPr bwMode="auto">
          <a:xfrm>
            <a:off x="3132138" y="4652963"/>
            <a:ext cx="863600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/>
              <a:t>SIMBIAN</a:t>
            </a:r>
          </a:p>
        </p:txBody>
      </p:sp>
      <p:sp>
        <p:nvSpPr>
          <p:cNvPr id="17423" name="Rectangle 20"/>
          <p:cNvSpPr>
            <a:spLocks noChangeArrowheads="1"/>
          </p:cNvSpPr>
          <p:nvPr/>
        </p:nvSpPr>
        <p:spPr bwMode="auto">
          <a:xfrm>
            <a:off x="2339975" y="5229225"/>
            <a:ext cx="863600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/>
              <a:t>IOS</a:t>
            </a:r>
          </a:p>
        </p:txBody>
      </p:sp>
      <p:sp>
        <p:nvSpPr>
          <p:cNvPr id="17424" name="Rectangle 21"/>
          <p:cNvSpPr>
            <a:spLocks noChangeArrowheads="1"/>
          </p:cNvSpPr>
          <p:nvPr/>
        </p:nvSpPr>
        <p:spPr bwMode="auto">
          <a:xfrm>
            <a:off x="4787900" y="4652963"/>
            <a:ext cx="1008063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对讲群组设定</a:t>
            </a:r>
          </a:p>
        </p:txBody>
      </p:sp>
      <p:sp>
        <p:nvSpPr>
          <p:cNvPr id="17425" name="Rectangle 22"/>
          <p:cNvSpPr>
            <a:spLocks noChangeArrowheads="1"/>
          </p:cNvSpPr>
          <p:nvPr/>
        </p:nvSpPr>
        <p:spPr bwMode="auto">
          <a:xfrm>
            <a:off x="5651500" y="5300663"/>
            <a:ext cx="863600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短信平台</a:t>
            </a:r>
          </a:p>
        </p:txBody>
      </p:sp>
      <p:sp>
        <p:nvSpPr>
          <p:cNvPr id="17426" name="Rectangle 23"/>
          <p:cNvSpPr>
            <a:spLocks noChangeArrowheads="1"/>
          </p:cNvSpPr>
          <p:nvPr/>
        </p:nvSpPr>
        <p:spPr bwMode="auto">
          <a:xfrm>
            <a:off x="7092950" y="5300663"/>
            <a:ext cx="1008063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/>
              <a:t>GPS</a:t>
            </a:r>
            <a:r>
              <a:rPr lang="zh-CN" altLang="en-US" sz="1200"/>
              <a:t>跟综平台</a:t>
            </a:r>
          </a:p>
        </p:txBody>
      </p:sp>
      <p:sp>
        <p:nvSpPr>
          <p:cNvPr id="17427" name="Rectangle 24"/>
          <p:cNvSpPr>
            <a:spLocks noChangeArrowheads="1"/>
          </p:cNvSpPr>
          <p:nvPr/>
        </p:nvSpPr>
        <p:spPr bwMode="auto">
          <a:xfrm>
            <a:off x="7740650" y="4724400"/>
            <a:ext cx="1295400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调度救援指挥中心</a:t>
            </a:r>
          </a:p>
        </p:txBody>
      </p:sp>
      <p:sp>
        <p:nvSpPr>
          <p:cNvPr id="17428" name="Rectangle 25"/>
          <p:cNvSpPr>
            <a:spLocks noChangeArrowheads="1"/>
          </p:cNvSpPr>
          <p:nvPr/>
        </p:nvSpPr>
        <p:spPr bwMode="auto">
          <a:xfrm>
            <a:off x="6659563" y="2349500"/>
            <a:ext cx="1655762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200"/>
              <a:t>156PC</a:t>
            </a:r>
            <a:r>
              <a:rPr lang="zh-CN" altLang="en-US" sz="1200"/>
              <a:t>客户端</a:t>
            </a:r>
          </a:p>
        </p:txBody>
      </p:sp>
      <p:sp>
        <p:nvSpPr>
          <p:cNvPr id="17429" name="AutoShape 40"/>
          <p:cNvSpPr>
            <a:spLocks noChangeArrowheads="1"/>
          </p:cNvSpPr>
          <p:nvPr/>
        </p:nvSpPr>
        <p:spPr bwMode="auto">
          <a:xfrm rot="1387436">
            <a:off x="2555875" y="2420938"/>
            <a:ext cx="792163" cy="1295400"/>
          </a:xfrm>
          <a:prstGeom prst="upDownArrow">
            <a:avLst>
              <a:gd name="adj1" fmla="val 50000"/>
              <a:gd name="adj2" fmla="val 3270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7430" name="AutoShape 41"/>
          <p:cNvSpPr>
            <a:spLocks noChangeArrowheads="1"/>
          </p:cNvSpPr>
          <p:nvPr/>
        </p:nvSpPr>
        <p:spPr bwMode="auto">
          <a:xfrm rot="-1910287">
            <a:off x="5414963" y="2425700"/>
            <a:ext cx="792162" cy="1368425"/>
          </a:xfrm>
          <a:prstGeom prst="upDownArrow">
            <a:avLst>
              <a:gd name="adj1" fmla="val 50000"/>
              <a:gd name="adj2" fmla="val 345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7431" name="AutoShape 42"/>
          <p:cNvSpPr>
            <a:spLocks noChangeArrowheads="1"/>
          </p:cNvSpPr>
          <p:nvPr/>
        </p:nvSpPr>
        <p:spPr bwMode="auto">
          <a:xfrm rot="5400000">
            <a:off x="4105276" y="3103562"/>
            <a:ext cx="792162" cy="2017713"/>
          </a:xfrm>
          <a:prstGeom prst="upDownArrow">
            <a:avLst>
              <a:gd name="adj1" fmla="val 50000"/>
              <a:gd name="adj2" fmla="val 5094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7432" name="Line 43"/>
          <p:cNvSpPr>
            <a:spLocks noChangeShapeType="1"/>
          </p:cNvSpPr>
          <p:nvPr/>
        </p:nvSpPr>
        <p:spPr bwMode="auto">
          <a:xfrm flipH="1" flipV="1">
            <a:off x="2411413" y="1700213"/>
            <a:ext cx="504825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3" name="Line 44"/>
          <p:cNvSpPr>
            <a:spLocks noChangeShapeType="1"/>
          </p:cNvSpPr>
          <p:nvPr/>
        </p:nvSpPr>
        <p:spPr bwMode="auto">
          <a:xfrm flipV="1">
            <a:off x="6084888" y="1628775"/>
            <a:ext cx="4318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4" name="Line 45"/>
          <p:cNvSpPr>
            <a:spLocks noChangeShapeType="1"/>
          </p:cNvSpPr>
          <p:nvPr/>
        </p:nvSpPr>
        <p:spPr bwMode="auto">
          <a:xfrm>
            <a:off x="6227763" y="2349500"/>
            <a:ext cx="4318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5" name="Line 46"/>
          <p:cNvSpPr>
            <a:spLocks noChangeShapeType="1"/>
          </p:cNvSpPr>
          <p:nvPr/>
        </p:nvSpPr>
        <p:spPr bwMode="auto">
          <a:xfrm flipH="1">
            <a:off x="2484438" y="2349500"/>
            <a:ext cx="4318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6" name="Line 47"/>
          <p:cNvSpPr>
            <a:spLocks noChangeShapeType="1"/>
          </p:cNvSpPr>
          <p:nvPr/>
        </p:nvSpPr>
        <p:spPr bwMode="auto">
          <a:xfrm flipH="1">
            <a:off x="539750" y="4292600"/>
            <a:ext cx="28733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7" name="Line 48"/>
          <p:cNvSpPr>
            <a:spLocks noChangeShapeType="1"/>
          </p:cNvSpPr>
          <p:nvPr/>
        </p:nvSpPr>
        <p:spPr bwMode="auto">
          <a:xfrm>
            <a:off x="1547813" y="450850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8" name="Line 49"/>
          <p:cNvSpPr>
            <a:spLocks noChangeShapeType="1"/>
          </p:cNvSpPr>
          <p:nvPr/>
        </p:nvSpPr>
        <p:spPr bwMode="auto">
          <a:xfrm>
            <a:off x="2339975" y="4508500"/>
            <a:ext cx="43180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39" name="Line 50"/>
          <p:cNvSpPr>
            <a:spLocks noChangeShapeType="1"/>
          </p:cNvSpPr>
          <p:nvPr/>
        </p:nvSpPr>
        <p:spPr bwMode="auto">
          <a:xfrm>
            <a:off x="3132138" y="4365625"/>
            <a:ext cx="360362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40" name="Line 51"/>
          <p:cNvSpPr>
            <a:spLocks noChangeShapeType="1"/>
          </p:cNvSpPr>
          <p:nvPr/>
        </p:nvSpPr>
        <p:spPr bwMode="auto">
          <a:xfrm flipH="1">
            <a:off x="5508625" y="4365625"/>
            <a:ext cx="287338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41" name="Line 53"/>
          <p:cNvSpPr>
            <a:spLocks noChangeShapeType="1"/>
          </p:cNvSpPr>
          <p:nvPr/>
        </p:nvSpPr>
        <p:spPr bwMode="auto">
          <a:xfrm>
            <a:off x="6156325" y="4437063"/>
            <a:ext cx="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42" name="Line 54"/>
          <p:cNvSpPr>
            <a:spLocks noChangeShapeType="1"/>
          </p:cNvSpPr>
          <p:nvPr/>
        </p:nvSpPr>
        <p:spPr bwMode="auto">
          <a:xfrm>
            <a:off x="6948488" y="4508500"/>
            <a:ext cx="576262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43" name="Line 55"/>
          <p:cNvSpPr>
            <a:spLocks noChangeShapeType="1"/>
          </p:cNvSpPr>
          <p:nvPr/>
        </p:nvSpPr>
        <p:spPr bwMode="auto">
          <a:xfrm>
            <a:off x="7885113" y="4437063"/>
            <a:ext cx="574675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44" name="Rectangle 56"/>
          <p:cNvSpPr>
            <a:spLocks noChangeArrowheads="1"/>
          </p:cNvSpPr>
          <p:nvPr/>
        </p:nvSpPr>
        <p:spPr bwMode="auto">
          <a:xfrm>
            <a:off x="1692275" y="5805488"/>
            <a:ext cx="863600" cy="288925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200"/>
              <a:t>平板电脑</a:t>
            </a:r>
          </a:p>
        </p:txBody>
      </p:sp>
      <p:sp>
        <p:nvSpPr>
          <p:cNvPr id="17445" name="Line 57"/>
          <p:cNvSpPr>
            <a:spLocks noChangeShapeType="1"/>
          </p:cNvSpPr>
          <p:nvPr/>
        </p:nvSpPr>
        <p:spPr bwMode="auto">
          <a:xfrm>
            <a:off x="1692275" y="5589588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446" name="Line 59"/>
          <p:cNvSpPr>
            <a:spLocks noChangeShapeType="1"/>
          </p:cNvSpPr>
          <p:nvPr/>
        </p:nvSpPr>
        <p:spPr bwMode="auto">
          <a:xfrm flipH="1">
            <a:off x="2268538" y="5516563"/>
            <a:ext cx="21590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500" y="260350"/>
            <a:ext cx="6215063" cy="500063"/>
          </a:xfrm>
          <a:prstGeom prst="rect">
            <a:avLst/>
          </a:prstGeom>
          <a:effectLst>
            <a:outerShdw dist="12700" dir="5400000" algn="ctr" rotWithShape="0">
              <a:schemeClr val="bg1"/>
            </a:outerShdw>
          </a:effectLst>
        </p:spPr>
        <p:txBody>
          <a:bodyPr anchor="ctr"/>
          <a:lstStyle/>
          <a:p>
            <a:pPr>
              <a:defRPr/>
            </a:pP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五大功能模块简介</a:t>
            </a:r>
          </a:p>
        </p:txBody>
      </p:sp>
      <p:sp>
        <p:nvSpPr>
          <p:cNvPr id="13" name="流程图: 联系 12"/>
          <p:cNvSpPr/>
          <p:nvPr/>
        </p:nvSpPr>
        <p:spPr>
          <a:xfrm>
            <a:off x="337311" y="994788"/>
            <a:ext cx="551745" cy="514656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8" name="Rectangle 35"/>
          <p:cNvSpPr>
            <a:spLocks noChangeArrowheads="1"/>
          </p:cNvSpPr>
          <p:nvPr/>
        </p:nvSpPr>
        <p:spPr bwMode="auto">
          <a:xfrm>
            <a:off x="900113" y="1052513"/>
            <a:ext cx="7488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物流通讯：</a:t>
            </a:r>
          </a:p>
        </p:txBody>
      </p:sp>
      <p:sp>
        <p:nvSpPr>
          <p:cNvPr id="2" name="流程图: 联系 12"/>
          <p:cNvSpPr/>
          <p:nvPr/>
        </p:nvSpPr>
        <p:spPr>
          <a:xfrm>
            <a:off x="337311" y="2363213"/>
            <a:ext cx="551745" cy="514656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流程图: 联系 12"/>
          <p:cNvSpPr/>
          <p:nvPr/>
        </p:nvSpPr>
        <p:spPr>
          <a:xfrm>
            <a:off x="337311" y="3514151"/>
            <a:ext cx="551745" cy="514655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5" name="流程图: 联系 12"/>
          <p:cNvSpPr/>
          <p:nvPr/>
        </p:nvSpPr>
        <p:spPr>
          <a:xfrm>
            <a:off x="337311" y="5963663"/>
            <a:ext cx="551745" cy="514656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流程图: 联系 12"/>
          <p:cNvSpPr/>
          <p:nvPr/>
        </p:nvSpPr>
        <p:spPr>
          <a:xfrm>
            <a:off x="337311" y="4595238"/>
            <a:ext cx="551745" cy="514656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1" name="Text Box 56"/>
          <p:cNvSpPr txBox="1">
            <a:spLocks noChangeArrowheads="1"/>
          </p:cNvSpPr>
          <p:nvPr/>
        </p:nvSpPr>
        <p:spPr bwMode="auto">
          <a:xfrm>
            <a:off x="900113" y="1412875"/>
            <a:ext cx="78501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引入中国电信天冀对讲手机，实现超低成本物流业的通话调度，物流公司一呼百应，对讲免费，集群内点对点通话免费，群外通话可用</a:t>
            </a:r>
            <a:r>
              <a:rPr lang="en-US" altLang="zh-CN" sz="1600"/>
              <a:t>IP</a:t>
            </a:r>
            <a:r>
              <a:rPr lang="zh-CN" altLang="en-US" sz="1600"/>
              <a:t>实现</a:t>
            </a:r>
            <a:r>
              <a:rPr lang="en-US" altLang="zh-CN" sz="1600"/>
              <a:t>3</a:t>
            </a:r>
            <a:r>
              <a:rPr lang="zh-CN" altLang="en-US" sz="1600"/>
              <a:t>分钱</a:t>
            </a:r>
            <a:r>
              <a:rPr lang="en-US" altLang="zh-CN" sz="1600"/>
              <a:t>/</a:t>
            </a:r>
            <a:r>
              <a:rPr lang="zh-CN" altLang="en-US" sz="1600"/>
              <a:t>分钟，物流手机并嵌入</a:t>
            </a:r>
            <a:r>
              <a:rPr lang="en-US" altLang="zh-CN" sz="1600"/>
              <a:t>GPS</a:t>
            </a:r>
            <a:r>
              <a:rPr lang="zh-CN" altLang="en-US" sz="1600"/>
              <a:t>，</a:t>
            </a:r>
            <a:r>
              <a:rPr lang="en-US" altLang="zh-CN" sz="1600"/>
              <a:t>156</a:t>
            </a:r>
            <a:r>
              <a:rPr lang="zh-CN" altLang="en-US" sz="1600"/>
              <a:t>物流通客户端，完全整合业内最优的物流终端解决方案。</a:t>
            </a:r>
          </a:p>
        </p:txBody>
      </p:sp>
      <p:sp>
        <p:nvSpPr>
          <p:cNvPr id="18452" name="Text Box 58"/>
          <p:cNvSpPr txBox="1">
            <a:spLocks noChangeArrowheads="1"/>
          </p:cNvSpPr>
          <p:nvPr/>
        </p:nvSpPr>
        <p:spPr bwMode="auto">
          <a:xfrm>
            <a:off x="827088" y="2420938"/>
            <a:ext cx="1152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物流查询</a:t>
            </a:r>
          </a:p>
        </p:txBody>
      </p:sp>
      <p:sp>
        <p:nvSpPr>
          <p:cNvPr id="18453" name="Text Box 59"/>
          <p:cNvSpPr txBox="1">
            <a:spLocks noChangeArrowheads="1"/>
          </p:cNvSpPr>
          <p:nvPr/>
        </p:nvSpPr>
        <p:spPr bwMode="auto">
          <a:xfrm>
            <a:off x="827088" y="2781300"/>
            <a:ext cx="756126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建立自已的物流信息平台（车源、货源），开发两套客户端产品，即</a:t>
            </a:r>
            <a:r>
              <a:rPr lang="en-US" altLang="zh-CN" sz="1600"/>
              <a:t>PC</a:t>
            </a:r>
            <a:r>
              <a:rPr lang="zh-CN" altLang="en-US" sz="1600"/>
              <a:t>版，及手机版，对讲手机内嵌物流客户端。</a:t>
            </a:r>
            <a:endParaRPr lang="en-US" altLang="zh-CN" sz="1600"/>
          </a:p>
        </p:txBody>
      </p:sp>
      <p:sp>
        <p:nvSpPr>
          <p:cNvPr id="18454" name="Text Box 60"/>
          <p:cNvSpPr txBox="1">
            <a:spLocks noChangeArrowheads="1"/>
          </p:cNvSpPr>
          <p:nvPr/>
        </p:nvSpPr>
        <p:spPr bwMode="auto">
          <a:xfrm>
            <a:off x="827088" y="3573463"/>
            <a:ext cx="14398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车辆管理</a:t>
            </a:r>
          </a:p>
        </p:txBody>
      </p:sp>
      <p:sp>
        <p:nvSpPr>
          <p:cNvPr id="18455" name="Text Box 61"/>
          <p:cNvSpPr txBox="1">
            <a:spLocks noChangeArrowheads="1"/>
          </p:cNvSpPr>
          <p:nvPr/>
        </p:nvSpPr>
        <p:spPr bwMode="auto">
          <a:xfrm>
            <a:off x="755650" y="3933825"/>
            <a:ext cx="75612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为物流车辆提供增值服务：提醒服务，如违章提醒，车辆定期保养提醒，保险提醒，各种代办服务：代办违章，年审，保险，年票等</a:t>
            </a:r>
          </a:p>
        </p:txBody>
      </p:sp>
      <p:sp>
        <p:nvSpPr>
          <p:cNvPr id="18456" name="Text Box 62"/>
          <p:cNvSpPr txBox="1">
            <a:spLocks noChangeArrowheads="1"/>
          </p:cNvSpPr>
          <p:nvPr/>
        </p:nvSpPr>
        <p:spPr bwMode="auto">
          <a:xfrm>
            <a:off x="900113" y="4724400"/>
            <a:ext cx="11509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物流银行</a:t>
            </a:r>
          </a:p>
        </p:txBody>
      </p:sp>
      <p:sp>
        <p:nvSpPr>
          <p:cNvPr id="18457" name="Text Box 64"/>
          <p:cNvSpPr txBox="1">
            <a:spLocks noChangeArrowheads="1"/>
          </p:cNvSpPr>
          <p:nvPr/>
        </p:nvSpPr>
        <p:spPr bwMode="auto">
          <a:xfrm>
            <a:off x="827088" y="5084763"/>
            <a:ext cx="734536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建立物流业诚信体系，为物流行内急需资金的物流公司，司机提供银行借货的信用担保，甚至小额贷款服务。建立资金清结算平台，为业内提供低成本及快捷的快速转账服务，第三担保结算服务。</a:t>
            </a:r>
          </a:p>
        </p:txBody>
      </p:sp>
      <p:sp>
        <p:nvSpPr>
          <p:cNvPr id="18458" name="Text Box 65"/>
          <p:cNvSpPr txBox="1">
            <a:spLocks noChangeArrowheads="1"/>
          </p:cNvSpPr>
          <p:nvPr/>
        </p:nvSpPr>
        <p:spPr bwMode="auto">
          <a:xfrm>
            <a:off x="827088" y="6092825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物流保险</a:t>
            </a:r>
          </a:p>
        </p:txBody>
      </p:sp>
      <p:sp>
        <p:nvSpPr>
          <p:cNvPr id="18459" name="Text Box 66"/>
          <p:cNvSpPr txBox="1">
            <a:spLocks noChangeArrowheads="1"/>
          </p:cNvSpPr>
          <p:nvPr/>
        </p:nvSpPr>
        <p:spPr bwMode="auto">
          <a:xfrm>
            <a:off x="755650" y="6521450"/>
            <a:ext cx="74898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整合多方资源，提供专门保险套餐，为业内提供各种物流保险解决方案。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PPT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28625" y="642938"/>
            <a:ext cx="6286500" cy="500062"/>
          </a:xfrm>
          <a:prstGeom prst="rect">
            <a:avLst/>
          </a:prstGeom>
          <a:effectLst>
            <a:outerShdw dist="12700" dir="5400000" algn="ctr" rotWithShape="0">
              <a:schemeClr val="bg1"/>
            </a:outerShdw>
          </a:effectLst>
        </p:spPr>
        <p:txBody>
          <a:bodyPr anchor="ctr"/>
          <a:lstStyle/>
          <a:p>
            <a:pPr>
              <a:defRPr/>
            </a:pPr>
            <a:r>
              <a:rPr lang="en-US" altLang="zh-CN" sz="2800" b="1">
                <a:latin typeface="微软雅黑"/>
                <a:ea typeface="微软雅黑"/>
                <a:cs typeface="微软雅黑"/>
              </a:rPr>
              <a:t>156</a:t>
            </a:r>
            <a:r>
              <a:rPr lang="zh-CN" altLang="en-US" sz="2800" b="1">
                <a:latin typeface="微软雅黑"/>
                <a:ea typeface="微软雅黑"/>
                <a:cs typeface="微软雅黑"/>
              </a:rPr>
              <a:t>物流网的五大功能规划</a:t>
            </a:r>
          </a:p>
          <a:p>
            <a:pPr>
              <a:defRPr/>
            </a:pPr>
            <a:endParaRPr lang="zh-CN" altLang="en-US" sz="2800" b="1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200307" y="2867315"/>
            <a:ext cx="1261757" cy="12617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车辆管理</a:t>
            </a:r>
            <a:endParaRPr lang="en-US" altLang="zh-CN" sz="19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147304" y="1284885"/>
            <a:ext cx="1261757" cy="12617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物流通讯</a:t>
            </a:r>
          </a:p>
        </p:txBody>
      </p:sp>
      <p:sp>
        <p:nvSpPr>
          <p:cNvPr id="12" name="椭圆 11"/>
          <p:cNvSpPr/>
          <p:nvPr/>
        </p:nvSpPr>
        <p:spPr>
          <a:xfrm>
            <a:off x="4942392" y="2791296"/>
            <a:ext cx="1261756" cy="126175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物流查询</a:t>
            </a:r>
          </a:p>
        </p:txBody>
      </p:sp>
      <p:sp>
        <p:nvSpPr>
          <p:cNvPr id="13" name="椭圆 12"/>
          <p:cNvSpPr/>
          <p:nvPr/>
        </p:nvSpPr>
        <p:spPr>
          <a:xfrm>
            <a:off x="4295312" y="4667540"/>
            <a:ext cx="1261757" cy="12617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物流银行</a:t>
            </a:r>
          </a:p>
        </p:txBody>
      </p:sp>
      <p:sp>
        <p:nvSpPr>
          <p:cNvPr id="15" name="椭圆 14"/>
          <p:cNvSpPr/>
          <p:nvPr/>
        </p:nvSpPr>
        <p:spPr>
          <a:xfrm>
            <a:off x="2067691" y="4667424"/>
            <a:ext cx="1261757" cy="126175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9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物流保险</a:t>
            </a:r>
          </a:p>
        </p:txBody>
      </p:sp>
      <p:sp>
        <p:nvSpPr>
          <p:cNvPr id="16" name="椭圆 15"/>
          <p:cNvSpPr/>
          <p:nvPr/>
        </p:nvSpPr>
        <p:spPr>
          <a:xfrm>
            <a:off x="2925628" y="2868635"/>
            <a:ext cx="1543043" cy="154304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156</a:t>
            </a:r>
            <a:r>
              <a:rPr lang="zh-CN" altLang="en-US" sz="200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物流平台</a:t>
            </a:r>
          </a:p>
        </p:txBody>
      </p:sp>
      <p:sp>
        <p:nvSpPr>
          <p:cNvPr id="19478" name="TextBox 27"/>
          <p:cNvSpPr txBox="1">
            <a:spLocks noChangeArrowheads="1"/>
          </p:cNvSpPr>
          <p:nvPr/>
        </p:nvSpPr>
        <p:spPr bwMode="auto">
          <a:xfrm>
            <a:off x="4787900" y="1792288"/>
            <a:ext cx="74882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600">
                <a:latin typeface="微软雅黑" pitchFamily="34" charset="-122"/>
                <a:ea typeface="微软雅黑" pitchFamily="34" charset="-122"/>
              </a:rPr>
              <a:t>   </a:t>
            </a:r>
          </a:p>
        </p:txBody>
      </p:sp>
      <p:sp>
        <p:nvSpPr>
          <p:cNvPr id="19479" name="Line 33"/>
          <p:cNvSpPr>
            <a:spLocks noChangeShapeType="1"/>
          </p:cNvSpPr>
          <p:nvPr/>
        </p:nvSpPr>
        <p:spPr bwMode="auto">
          <a:xfrm>
            <a:off x="3708400" y="256540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0" name="Line 34"/>
          <p:cNvSpPr>
            <a:spLocks noChangeShapeType="1"/>
          </p:cNvSpPr>
          <p:nvPr/>
        </p:nvSpPr>
        <p:spPr bwMode="auto">
          <a:xfrm flipH="1">
            <a:off x="4500563" y="3429000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1" name="Line 35"/>
          <p:cNvSpPr>
            <a:spLocks noChangeShapeType="1"/>
          </p:cNvSpPr>
          <p:nvPr/>
        </p:nvSpPr>
        <p:spPr bwMode="auto">
          <a:xfrm>
            <a:off x="2555875" y="350043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2" name="Line 36"/>
          <p:cNvSpPr>
            <a:spLocks noChangeShapeType="1"/>
          </p:cNvSpPr>
          <p:nvPr/>
        </p:nvSpPr>
        <p:spPr bwMode="auto">
          <a:xfrm flipV="1">
            <a:off x="2987675" y="4292600"/>
            <a:ext cx="28892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3" name="Line 37"/>
          <p:cNvSpPr>
            <a:spLocks noChangeShapeType="1"/>
          </p:cNvSpPr>
          <p:nvPr/>
        </p:nvSpPr>
        <p:spPr bwMode="auto">
          <a:xfrm flipH="1" flipV="1">
            <a:off x="4211638" y="4292600"/>
            <a:ext cx="504825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048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0483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571500" y="260350"/>
            <a:ext cx="6215063" cy="500063"/>
          </a:xfrm>
          <a:prstGeom prst="rect">
            <a:avLst/>
          </a:prstGeom>
          <a:effectLst>
            <a:outerShdw dist="12700" dir="5400000" algn="ctr" rotWithShape="0">
              <a:schemeClr val="bg1"/>
            </a:outerShdw>
          </a:effectLst>
        </p:spPr>
        <p:txBody>
          <a:bodyPr anchor="ctr"/>
          <a:lstStyle/>
          <a:p>
            <a:pPr>
              <a:defRPr/>
            </a:pP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五大功能模块简介</a:t>
            </a:r>
          </a:p>
        </p:txBody>
      </p:sp>
      <p:sp>
        <p:nvSpPr>
          <p:cNvPr id="13" name="流程图: 联系 12"/>
          <p:cNvSpPr/>
          <p:nvPr/>
        </p:nvSpPr>
        <p:spPr>
          <a:xfrm>
            <a:off x="356361" y="1012250"/>
            <a:ext cx="551745" cy="514657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8" name="Rectangle 35"/>
          <p:cNvSpPr>
            <a:spLocks noChangeArrowheads="1"/>
          </p:cNvSpPr>
          <p:nvPr/>
        </p:nvSpPr>
        <p:spPr bwMode="auto">
          <a:xfrm>
            <a:off x="900113" y="1052513"/>
            <a:ext cx="7488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/>
              <a:t>物流通讯：</a:t>
            </a:r>
          </a:p>
        </p:txBody>
      </p:sp>
      <p:sp>
        <p:nvSpPr>
          <p:cNvPr id="2" name="流程图: 联系 12"/>
          <p:cNvSpPr/>
          <p:nvPr/>
        </p:nvSpPr>
        <p:spPr>
          <a:xfrm>
            <a:off x="337311" y="2363213"/>
            <a:ext cx="551745" cy="514656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流程图: 联系 12"/>
          <p:cNvSpPr/>
          <p:nvPr/>
        </p:nvSpPr>
        <p:spPr>
          <a:xfrm>
            <a:off x="337311" y="3514151"/>
            <a:ext cx="551745" cy="514655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5" name="流程图: 联系 12"/>
          <p:cNvSpPr/>
          <p:nvPr/>
        </p:nvSpPr>
        <p:spPr>
          <a:xfrm>
            <a:off x="356361" y="5909688"/>
            <a:ext cx="551745" cy="514656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3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流程图: 联系 12"/>
          <p:cNvSpPr/>
          <p:nvPr/>
        </p:nvSpPr>
        <p:spPr>
          <a:xfrm>
            <a:off x="337311" y="4595238"/>
            <a:ext cx="551745" cy="514656"/>
          </a:xfrm>
          <a:prstGeom prst="flowChartConnector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2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320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01" name="Text Box 58"/>
          <p:cNvSpPr txBox="1">
            <a:spLocks noChangeArrowheads="1"/>
          </p:cNvSpPr>
          <p:nvPr/>
        </p:nvSpPr>
        <p:spPr bwMode="auto">
          <a:xfrm>
            <a:off x="827088" y="2420938"/>
            <a:ext cx="1152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物流查询</a:t>
            </a:r>
          </a:p>
        </p:txBody>
      </p:sp>
      <p:sp>
        <p:nvSpPr>
          <p:cNvPr id="20502" name="Text Box 59"/>
          <p:cNvSpPr txBox="1">
            <a:spLocks noChangeArrowheads="1"/>
          </p:cNvSpPr>
          <p:nvPr/>
        </p:nvSpPr>
        <p:spPr bwMode="auto">
          <a:xfrm>
            <a:off x="827088" y="2781300"/>
            <a:ext cx="756126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建立自已的物流信息平台（车源、货源），开发两套客户端产品，即</a:t>
            </a:r>
            <a:r>
              <a:rPr lang="en-US" altLang="zh-CN" sz="1600"/>
              <a:t>PC</a:t>
            </a:r>
            <a:r>
              <a:rPr lang="zh-CN" altLang="en-US" sz="1600"/>
              <a:t>版，及手机版，对讲手机内嵌物流客户端。</a:t>
            </a:r>
            <a:endParaRPr lang="en-US" altLang="zh-CN" sz="1600"/>
          </a:p>
        </p:txBody>
      </p:sp>
      <p:sp>
        <p:nvSpPr>
          <p:cNvPr id="20503" name="Text Box 60"/>
          <p:cNvSpPr txBox="1">
            <a:spLocks noChangeArrowheads="1"/>
          </p:cNvSpPr>
          <p:nvPr/>
        </p:nvSpPr>
        <p:spPr bwMode="auto">
          <a:xfrm>
            <a:off x="827088" y="3573463"/>
            <a:ext cx="14398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车辆管理</a:t>
            </a:r>
          </a:p>
        </p:txBody>
      </p:sp>
      <p:sp>
        <p:nvSpPr>
          <p:cNvPr id="20504" name="Text Box 61"/>
          <p:cNvSpPr txBox="1">
            <a:spLocks noChangeArrowheads="1"/>
          </p:cNvSpPr>
          <p:nvPr/>
        </p:nvSpPr>
        <p:spPr bwMode="auto">
          <a:xfrm>
            <a:off x="755650" y="3933825"/>
            <a:ext cx="75612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为物流车辆提供增值服务：提醒服务，如违章提醒，车辆定期保养提醒，保险提醒，各种代办服务：代办违章，年审，保险，年票等</a:t>
            </a:r>
          </a:p>
        </p:txBody>
      </p:sp>
      <p:sp>
        <p:nvSpPr>
          <p:cNvPr id="20505" name="Text Box 62"/>
          <p:cNvSpPr txBox="1">
            <a:spLocks noChangeArrowheads="1"/>
          </p:cNvSpPr>
          <p:nvPr/>
        </p:nvSpPr>
        <p:spPr bwMode="auto">
          <a:xfrm>
            <a:off x="900113" y="4724400"/>
            <a:ext cx="11509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物流银行</a:t>
            </a:r>
          </a:p>
        </p:txBody>
      </p:sp>
      <p:sp>
        <p:nvSpPr>
          <p:cNvPr id="20506" name="Text Box 64"/>
          <p:cNvSpPr txBox="1">
            <a:spLocks noChangeArrowheads="1"/>
          </p:cNvSpPr>
          <p:nvPr/>
        </p:nvSpPr>
        <p:spPr bwMode="auto">
          <a:xfrm>
            <a:off x="827088" y="5084763"/>
            <a:ext cx="734536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建立物流业诚信体系，为物流行内急需资金的物流公司，司机提供银行借货的信用担保，甚至小额贷款服务。建立资金清结算平台，为业内提供低成本及快捷的快速转账服务，第三方担保结算服务。</a:t>
            </a:r>
          </a:p>
        </p:txBody>
      </p:sp>
      <p:sp>
        <p:nvSpPr>
          <p:cNvPr id="20507" name="Text Box 65"/>
          <p:cNvSpPr txBox="1">
            <a:spLocks noChangeArrowheads="1"/>
          </p:cNvSpPr>
          <p:nvPr/>
        </p:nvSpPr>
        <p:spPr bwMode="auto">
          <a:xfrm>
            <a:off x="827088" y="6092825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物流保险</a:t>
            </a:r>
          </a:p>
        </p:txBody>
      </p:sp>
      <p:sp>
        <p:nvSpPr>
          <p:cNvPr id="20508" name="Text Box 56"/>
          <p:cNvSpPr txBox="1">
            <a:spLocks noChangeArrowheads="1"/>
          </p:cNvSpPr>
          <p:nvPr/>
        </p:nvSpPr>
        <p:spPr bwMode="auto">
          <a:xfrm>
            <a:off x="900113" y="1412875"/>
            <a:ext cx="78501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引入中国电信天冀对讲手机，实现超低成本物流业的通话调度，物流公司一呼百应，对讲免费，集群内点对点通话免费，群外通话可用</a:t>
            </a:r>
            <a:r>
              <a:rPr lang="en-US" altLang="zh-CN" sz="1600"/>
              <a:t>IP</a:t>
            </a:r>
            <a:r>
              <a:rPr lang="zh-CN" altLang="en-US" sz="1600"/>
              <a:t>实现</a:t>
            </a:r>
            <a:r>
              <a:rPr lang="en-US" altLang="zh-CN" sz="1600"/>
              <a:t>3</a:t>
            </a:r>
            <a:r>
              <a:rPr lang="zh-CN" altLang="en-US" sz="1600"/>
              <a:t>分钱</a:t>
            </a:r>
            <a:r>
              <a:rPr lang="en-US" altLang="zh-CN" sz="1600"/>
              <a:t>/</a:t>
            </a:r>
            <a:r>
              <a:rPr lang="zh-CN" altLang="en-US" sz="1600"/>
              <a:t>分钟，物流手机并嵌入</a:t>
            </a:r>
            <a:r>
              <a:rPr lang="en-US" altLang="zh-CN" sz="1600"/>
              <a:t>GPS</a:t>
            </a:r>
            <a:r>
              <a:rPr lang="zh-CN" altLang="en-US" sz="1600"/>
              <a:t>，</a:t>
            </a:r>
            <a:r>
              <a:rPr lang="en-US" altLang="zh-CN" sz="1600"/>
              <a:t>156</a:t>
            </a:r>
            <a:r>
              <a:rPr lang="zh-CN" altLang="en-US" sz="1600"/>
              <a:t>物流通客户端，完全整合业内最优的物流终端解决方案。</a:t>
            </a:r>
          </a:p>
        </p:txBody>
      </p:sp>
      <p:sp>
        <p:nvSpPr>
          <p:cNvPr id="20509" name="Text Box 66"/>
          <p:cNvSpPr txBox="1">
            <a:spLocks noChangeArrowheads="1"/>
          </p:cNvSpPr>
          <p:nvPr/>
        </p:nvSpPr>
        <p:spPr bwMode="auto">
          <a:xfrm>
            <a:off x="1979613" y="6092825"/>
            <a:ext cx="6769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/>
              <a:t>整合多方资源，提供专门保险套餐，为业内提供各种物流保险解决方案。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21506" name="Rectangle 14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1507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 Box 5"/>
          <p:cNvSpPr txBox="1">
            <a:spLocks noChangeArrowheads="1"/>
          </p:cNvSpPr>
          <p:nvPr/>
        </p:nvSpPr>
        <p:spPr bwMode="auto">
          <a:xfrm>
            <a:off x="755650" y="765175"/>
            <a:ext cx="5616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物流通讯</a:t>
            </a:r>
            <a:r>
              <a:rPr lang="zh-CN" altLang="en-US"/>
              <a:t> </a:t>
            </a:r>
            <a:r>
              <a:rPr lang="zh-CN" altLang="en-US" sz="1400"/>
              <a:t>－－物流手机现状分析</a:t>
            </a:r>
            <a:endParaRPr lang="en-US" altLang="zh-CN" sz="1400"/>
          </a:p>
        </p:txBody>
      </p:sp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900113" y="1557338"/>
            <a:ext cx="77041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468313" y="1412875"/>
            <a:ext cx="360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一</a:t>
            </a:r>
            <a:r>
              <a:rPr lang="en-US" altLang="zh-CN"/>
              <a:t>. 156580.com</a:t>
            </a:r>
            <a:r>
              <a:rPr lang="zh-CN" altLang="en-US"/>
              <a:t>易物流网方案</a:t>
            </a:r>
          </a:p>
        </p:txBody>
      </p:sp>
      <p:pic>
        <p:nvPicPr>
          <p:cNvPr id="21511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0200" y="1901825"/>
            <a:ext cx="5111750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773238"/>
            <a:ext cx="4068763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2988" y="3933825"/>
            <a:ext cx="581025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4" name="AutoShape 12"/>
          <p:cNvSpPr>
            <a:spLocks noChangeArrowheads="1"/>
          </p:cNvSpPr>
          <p:nvPr/>
        </p:nvSpPr>
        <p:spPr bwMode="auto">
          <a:xfrm>
            <a:off x="7235825" y="4797425"/>
            <a:ext cx="1800225" cy="1223963"/>
          </a:xfrm>
          <a:prstGeom prst="wedgeRoundRectCallout">
            <a:avLst>
              <a:gd name="adj1" fmla="val -44005"/>
              <a:gd name="adj2" fmla="val 6997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400">
                <a:solidFill>
                  <a:schemeClr val="bg2"/>
                </a:solidFill>
              </a:rPr>
              <a:t>使用</a:t>
            </a:r>
            <a:r>
              <a:rPr lang="en-US" altLang="zh-CN" sz="1400">
                <a:solidFill>
                  <a:schemeClr val="bg2"/>
                </a:solidFill>
              </a:rPr>
              <a:t>JAVA</a:t>
            </a:r>
            <a:r>
              <a:rPr lang="zh-CN" altLang="en-US" sz="1400">
                <a:solidFill>
                  <a:schemeClr val="bg2"/>
                </a:solidFill>
              </a:rPr>
              <a:t>山寨机，成本低，不支持</a:t>
            </a:r>
            <a:r>
              <a:rPr lang="en-US" altLang="zh-CN" sz="1400">
                <a:solidFill>
                  <a:schemeClr val="bg2"/>
                </a:solidFill>
              </a:rPr>
              <a:t>3G</a:t>
            </a:r>
            <a:r>
              <a:rPr lang="zh-CN" altLang="en-US" sz="1400">
                <a:solidFill>
                  <a:schemeClr val="bg2"/>
                </a:solidFill>
              </a:rPr>
              <a:t>，及对讲功能，除作终端用外，没其他功能！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 descr="PPT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0" name="Text Box 5"/>
          <p:cNvSpPr txBox="1">
            <a:spLocks noChangeArrowheads="1"/>
          </p:cNvSpPr>
          <p:nvPr/>
        </p:nvSpPr>
        <p:spPr bwMode="auto">
          <a:xfrm>
            <a:off x="755650" y="765175"/>
            <a:ext cx="5616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物流通讯</a:t>
            </a:r>
            <a:r>
              <a:rPr lang="zh-CN" altLang="en-US"/>
              <a:t> </a:t>
            </a:r>
            <a:r>
              <a:rPr lang="zh-CN" altLang="en-US" sz="1400"/>
              <a:t>－－物流手机现状分析</a:t>
            </a:r>
            <a:endParaRPr lang="en-US" altLang="zh-CN" sz="1400"/>
          </a:p>
        </p:txBody>
      </p:sp>
      <p:sp>
        <p:nvSpPr>
          <p:cNvPr id="22531" name="Text Box 7"/>
          <p:cNvSpPr txBox="1">
            <a:spLocks noChangeArrowheads="1"/>
          </p:cNvSpPr>
          <p:nvPr/>
        </p:nvSpPr>
        <p:spPr bwMode="auto">
          <a:xfrm>
            <a:off x="900113" y="1557338"/>
            <a:ext cx="77041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468313" y="1412875"/>
            <a:ext cx="360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二</a:t>
            </a:r>
            <a:r>
              <a:rPr lang="en-US" altLang="zh-CN"/>
              <a:t>. 56888.net  </a:t>
            </a:r>
            <a:r>
              <a:rPr lang="zh-CN" altLang="en-US"/>
              <a:t>国网一点通方案</a:t>
            </a:r>
          </a:p>
        </p:txBody>
      </p:sp>
      <p:sp>
        <p:nvSpPr>
          <p:cNvPr id="62475" name="AutoShape 11"/>
          <p:cNvSpPr>
            <a:spLocks noChangeArrowheads="1"/>
          </p:cNvSpPr>
          <p:nvPr/>
        </p:nvSpPr>
        <p:spPr bwMode="auto">
          <a:xfrm>
            <a:off x="6516688" y="1412875"/>
            <a:ext cx="1800225" cy="1223963"/>
          </a:xfrm>
          <a:prstGeom prst="wedgeRoundRectCallout">
            <a:avLst>
              <a:gd name="adj1" fmla="val -83685"/>
              <a:gd name="adj2" fmla="val 97991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1400">
                <a:solidFill>
                  <a:schemeClr val="bg2"/>
                </a:solidFill>
              </a:rPr>
              <a:t>使用</a:t>
            </a:r>
            <a:r>
              <a:rPr lang="en-US" altLang="zh-CN" sz="1400">
                <a:solidFill>
                  <a:schemeClr val="bg2"/>
                </a:solidFill>
              </a:rPr>
              <a:t>JAVA</a:t>
            </a:r>
            <a:r>
              <a:rPr lang="zh-CN" altLang="en-US" sz="1400">
                <a:solidFill>
                  <a:schemeClr val="bg2"/>
                </a:solidFill>
              </a:rPr>
              <a:t>山寨机，成本低，不支持</a:t>
            </a:r>
            <a:r>
              <a:rPr lang="en-US" altLang="zh-CN" sz="1400">
                <a:solidFill>
                  <a:schemeClr val="bg2"/>
                </a:solidFill>
              </a:rPr>
              <a:t>3G</a:t>
            </a:r>
            <a:r>
              <a:rPr lang="zh-CN" altLang="en-US" sz="1400">
                <a:solidFill>
                  <a:schemeClr val="bg2"/>
                </a:solidFill>
              </a:rPr>
              <a:t>，及对讲功能，除作终端用外，没其他功能！</a:t>
            </a:r>
          </a:p>
        </p:txBody>
      </p:sp>
      <p:pic>
        <p:nvPicPr>
          <p:cNvPr id="22534" name="Picture 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916113"/>
            <a:ext cx="5508625" cy="279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2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4163" y="3429000"/>
            <a:ext cx="3241675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3608</TotalTime>
  <Words>3500</Words>
  <Application>Microsoft Office PowerPoint</Application>
  <PresentationFormat>On-screen Show (4:3)</PresentationFormat>
  <Paragraphs>270</Paragraphs>
  <Slides>25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演示文稿设计模板</vt:lpstr>
      </vt:variant>
      <vt:variant>
        <vt:i4>11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宋体</vt:lpstr>
      <vt:lpstr>Franklin Gothic Medium</vt:lpstr>
      <vt:lpstr>微软雅黑</vt:lpstr>
      <vt:lpstr>Franklin Gothic Book</vt:lpstr>
      <vt:lpstr>黑体</vt:lpstr>
      <vt:lpstr>Wingdings 2</vt:lpstr>
      <vt:lpstr>Calibri</vt:lpstr>
      <vt:lpstr>Times New Roman</vt:lpstr>
      <vt:lpstr>仿宋_GB2312</vt:lpstr>
      <vt:lpstr>Wingdings</vt:lpstr>
      <vt:lpstr>暗香扑面</vt:lpstr>
      <vt:lpstr>暗香扑面</vt:lpstr>
      <vt:lpstr>暗香扑面</vt:lpstr>
      <vt:lpstr>暗香扑面</vt:lpstr>
      <vt:lpstr>暗香扑面</vt:lpstr>
      <vt:lpstr>暗香扑面</vt:lpstr>
      <vt:lpstr>暗香扑面</vt:lpstr>
      <vt:lpstr>暗香扑面</vt:lpstr>
      <vt:lpstr>暗香扑面</vt:lpstr>
      <vt:lpstr>暗香扑面</vt:lpstr>
      <vt:lpstr>暗香扑面</vt:lpstr>
      <vt:lpstr>156物流网 www.156wl.net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</vt:vector>
  </TitlesOfParts>
  <Company>Lee!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标题</dc:title>
  <dc:creator>Dennis</dc:creator>
  <cp:lastModifiedBy>administrator1</cp:lastModifiedBy>
  <cp:revision>524</cp:revision>
  <dcterms:created xsi:type="dcterms:W3CDTF">2011-03-04T08:50:43Z</dcterms:created>
  <dcterms:modified xsi:type="dcterms:W3CDTF">2011-10-08T03:04:40Z</dcterms:modified>
</cp:coreProperties>
</file>